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304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288" r:id="rId18"/>
    <p:sldId id="289" r:id="rId19"/>
    <p:sldId id="290" r:id="rId20"/>
    <p:sldId id="30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7">
          <p15:clr>
            <a:srgbClr val="A4A3A4"/>
          </p15:clr>
        </p15:guide>
        <p15:guide id="2" pos="2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092"/>
    <a:srgbClr val="EF4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05" autoAdjust="0"/>
    <p:restoredTop sz="94663"/>
  </p:normalViewPr>
  <p:slideViewPr>
    <p:cSldViewPr snapToGrid="0" snapToObjects="1">
      <p:cViewPr varScale="1">
        <p:scale>
          <a:sx n="106" d="100"/>
          <a:sy n="106" d="100"/>
        </p:scale>
        <p:origin x="184" y="416"/>
      </p:cViewPr>
      <p:guideLst>
        <p:guide orient="horz" pos="1187"/>
        <p:guide pos="2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249DD-8BEA-304C-9BAE-175C76990D5F}" type="datetimeFigureOut">
              <a:rPr lang="en-US" smtClean="0"/>
              <a:t>9/18/23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67767-7DC9-0348-96FB-0ABB9D80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8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0D8CA-93BC-3A48-AD27-E78D6C56EB24}" type="datetimeFigureOut">
              <a:rPr lang="en-US" smtClean="0"/>
              <a:t>9/18/23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E362-A350-2949-B4EE-1DCF96A6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485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5DB4-8003-BB48-B712-7E06A20CDED6}" type="datetime1">
              <a:rPr lang="en-CA" smtClean="0"/>
              <a:t>2023-09-18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ED5B-449C-5B42-857E-D2C3C63F5E60}" type="datetime1">
              <a:rPr lang="en-CA" smtClean="0"/>
              <a:t>2023-09-18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54FD-8390-A34A-96E2-42857EE224B2}" type="datetime1">
              <a:rPr lang="en-CA" smtClean="0"/>
              <a:t>2023-09-18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BDD6-B062-3F46-858B-F49D4E846AE3}" type="datetime1">
              <a:rPr lang="en-CA" smtClean="0"/>
              <a:t>2023-09-18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8CF4-3557-E54C-8D7A-1DDDDF5E883C}" type="datetime1">
              <a:rPr lang="en-CA" smtClean="0"/>
              <a:t>2023-09-18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FBA-C267-0F40-8A02-E6A7821A291E}" type="datetime1">
              <a:rPr lang="en-CA" smtClean="0"/>
              <a:t>2023-09-18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3E8-08E0-9F4D-82C2-2DB48CAAAE9E}" type="datetime1">
              <a:rPr lang="en-CA" smtClean="0"/>
              <a:t>2023-09-18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4C90-4ABE-2E41-B09E-841274E0B9B5}" type="datetime1">
              <a:rPr lang="en-CA" smtClean="0"/>
              <a:t>2023-09-18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6D2-7B85-6649-B068-976362077B25}" type="datetime1">
              <a:rPr lang="en-CA" smtClean="0"/>
              <a:t>2023-09-18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4B7-82EE-1440-8DC8-20746879C550}" type="datetime1">
              <a:rPr lang="en-CA" smtClean="0"/>
              <a:t>2023-09-18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DE0C-0BC5-E84D-A15D-B33759DACDC1}" type="datetime1">
              <a:rPr lang="en-CA" smtClean="0"/>
              <a:t>2023-09-18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61C3-6334-5B44-B432-E408CD75785E}" type="datetime1">
              <a:rPr lang="en-CA" smtClean="0"/>
              <a:t>2023-09-18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scapeintolife.com/artist-watch/mark-kostabi/" TargetMode="External"/><Relationship Id="rId3" Type="http://schemas.openxmlformats.org/officeDocument/2006/relationships/hyperlink" Target="http://en.wikipedia.org/wiki/The_Factory" TargetMode="External"/><Relationship Id="rId7" Type="http://schemas.openxmlformats.org/officeDocument/2006/relationships/hyperlink" Target="https://www.youtube.com/watch?v=p7nw9Up54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hyperlink" Target="https://www.youtube.com/watch?v=Z71ah7ODwv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ffkoo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iveclass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NUMMI" TargetMode="External"/><Relationship Id="rId3" Type="http://schemas.openxmlformats.org/officeDocument/2006/relationships/hyperlink" Target="http://www.youtube.com/watch?v=Om9DXeycCco" TargetMode="External"/><Relationship Id="rId7" Type="http://schemas.openxmlformats.org/officeDocument/2006/relationships/hyperlink" Target="https://www.thisamericanlife.org/561/nummi-201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nM2l0wqNVZ8" TargetMode="External"/><Relationship Id="rId5" Type="http://schemas.openxmlformats.org/officeDocument/2006/relationships/hyperlink" Target="http://www.autostadt.de/en/start/" TargetMode="External"/><Relationship Id="rId10" Type="http://schemas.openxmlformats.org/officeDocument/2006/relationships/image" Target="../media/image14.jpg"/><Relationship Id="rId4" Type="http://schemas.openxmlformats.org/officeDocument/2006/relationships/image" Target="../media/image2.png"/><Relationship Id="rId9" Type="http://schemas.openxmlformats.org/officeDocument/2006/relationships/hyperlink" Target="http://www.toyota-global.com/company/vision_philosophy/toyota_production_syste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1963ladonnanelmondo" TargetMode="External"/><Relationship Id="rId7" Type="http://schemas.openxmlformats.org/officeDocument/2006/relationships/hyperlink" Target="http://www.learnmegood.ca/261/4/sewing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NUMMI" TargetMode="External"/><Relationship Id="rId5" Type="http://schemas.openxmlformats.org/officeDocument/2006/relationships/hyperlink" Target="http://www.thisamericanlife.org/radio-archives/episode/403/nummi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NwYtllyt3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1963ladonnanelmond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NUMMI" TargetMode="External"/><Relationship Id="rId5" Type="http://schemas.openxmlformats.org/officeDocument/2006/relationships/hyperlink" Target="https://www.thisamericanlife.org/561/nummi-2015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a/images?hl=en&amp;um=1&amp;sa=1&amp;q=muybridge&amp;btnG=Search+images&amp;aq=f&amp;oq=&amp;start=0" TargetMode="External"/><Relationship Id="rId7" Type="http://schemas.openxmlformats.org/officeDocument/2006/relationships/hyperlink" Target="https://www.youtube.com/watch?v=ek5vse2_Aq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aarFxsGUJS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ZpaWOLjWx0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NkQ58I53mjk&amp;list=PL3DZDfUJJy6YysDXoVLBikjni4XLWU9RM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://books.google.ca/books?id=bouotw9P0nwC&amp;pg=PA35&amp;lpg=PA35&amp;dq=michael+singer+dobson+the+power+of+top+down+change&amp;source=bl&amp;ots=_IWXO-uX79&amp;sig=wnOgXE-Rr89nMiAeNbweuqx_s_0&amp;hl=en&amp;ei=L_u3StCMC4ic8AbpltGTDw&amp;sa=X&amp;oi=book_result&amp;ct=result&amp;resnum=1%23v=onepage&amp;q=&amp;f=fals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4OvQIGDg4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n-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714" y="5714510"/>
            <a:ext cx="376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F4623"/>
                </a:solidFill>
              </a:rPr>
              <a:t>WEEK 3 </a:t>
            </a:r>
          </a:p>
        </p:txBody>
      </p:sp>
    </p:spTree>
    <p:extLst>
      <p:ext uri="{BB962C8B-B14F-4D97-AF65-F5344CB8AC3E}">
        <p14:creationId xmlns:p14="http://schemas.microsoft.com/office/powerpoint/2010/main" val="405200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10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scientific management &amp; the division of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5583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Labour</a:t>
            </a:r>
            <a:r>
              <a:rPr lang="en-US" sz="1400" dirty="0">
                <a:solidFill>
                  <a:srgbClr val="376092"/>
                </a:solidFill>
              </a:rPr>
              <a:t> as a Conceptual Model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Andy Warhol's Factory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"game" of pop art; entrance of artist into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"superstardom"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Use of paid </a:t>
            </a:r>
            <a:r>
              <a:rPr lang="en-US" sz="1400" dirty="0" err="1">
                <a:solidFill>
                  <a:srgbClr val="376092"/>
                </a:solidFill>
              </a:rPr>
              <a:t>labour</a:t>
            </a:r>
            <a:r>
              <a:rPr lang="en-US" sz="1400" dirty="0">
                <a:solidFill>
                  <a:srgbClr val="376092"/>
                </a:solidFill>
              </a:rPr>
              <a:t> and industrial processes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Production of multiple "originals"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Manager of the art process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Mark </a:t>
            </a:r>
            <a:r>
              <a:rPr lang="en-US" sz="1400" dirty="0" err="1">
                <a:solidFill>
                  <a:srgbClr val="376092"/>
                </a:solidFill>
              </a:rPr>
              <a:t>Kostabi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Openly employed artists to paint his works in his signature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style ($5-$20/hour)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Produced through committees of idea people, artists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others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"Most artists steal their ideas, I pay for mine."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"In </a:t>
            </a:r>
            <a:r>
              <a:rPr lang="en-US" sz="1400" dirty="0" err="1">
                <a:solidFill>
                  <a:srgbClr val="376092"/>
                </a:solidFill>
              </a:rPr>
              <a:t>Kostabi</a:t>
            </a:r>
            <a:r>
              <a:rPr lang="en-US" sz="1400" dirty="0">
                <a:solidFill>
                  <a:srgbClr val="376092"/>
                </a:solidFill>
              </a:rPr>
              <a:t> World it's all work for hire. Even when they're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doing creative things, even when they're pouring their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heart and souls into an idea...that's their prerogative to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do that. They're just doing their job description. I mean it's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their prerogative if they want to pour their heart and soul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into it, which I appreciate, but there's no obligation to do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that. I just want them to do a good job."</a:t>
            </a:r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01" y="1423837"/>
            <a:ext cx="287999" cy="28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7880" y="1145680"/>
            <a:ext cx="3594100" cy="208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1748" y="3302813"/>
            <a:ext cx="2320231" cy="3093641"/>
          </a:xfrm>
          <a:prstGeom prst="rect">
            <a:avLst/>
          </a:prstGeom>
        </p:spPr>
      </p:pic>
      <p:pic>
        <p:nvPicPr>
          <p:cNvPr id="13" name="Picture 12">
            <a:hlinkClick r:id="rId7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335" y="1429189"/>
            <a:ext cx="287999" cy="287999"/>
          </a:xfrm>
          <a:prstGeom prst="rect">
            <a:avLst/>
          </a:prstGeom>
        </p:spPr>
      </p:pic>
      <p:pic>
        <p:nvPicPr>
          <p:cNvPr id="14" name="Picture 13">
            <a:hlinkClick r:id="rId8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01" y="2935129"/>
            <a:ext cx="287999" cy="287999"/>
          </a:xfrm>
          <a:prstGeom prst="rect">
            <a:avLst/>
          </a:prstGeom>
        </p:spPr>
      </p:pic>
      <p:pic>
        <p:nvPicPr>
          <p:cNvPr id="15" name="Picture 14">
            <a:hlinkClick r:id="rId9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935" y="2940481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37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11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scientific management &amp; the division of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5583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Labour</a:t>
            </a:r>
            <a:r>
              <a:rPr lang="en-US" sz="1400" dirty="0">
                <a:solidFill>
                  <a:srgbClr val="376092"/>
                </a:solidFill>
              </a:rPr>
              <a:t> as Conceptual Model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Jeff </a:t>
            </a:r>
            <a:r>
              <a:rPr lang="en-US" sz="1400" dirty="0" err="1">
                <a:solidFill>
                  <a:srgbClr val="376092"/>
                </a:solidFill>
              </a:rPr>
              <a:t>Koons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Former Wall Street commodities broker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Hires </a:t>
            </a:r>
            <a:r>
              <a:rPr lang="en-US" sz="1400" dirty="0" err="1">
                <a:solidFill>
                  <a:srgbClr val="376092"/>
                </a:solidFill>
              </a:rPr>
              <a:t>craftspersons</a:t>
            </a:r>
            <a:r>
              <a:rPr lang="en-US" sz="1400" dirty="0">
                <a:solidFill>
                  <a:srgbClr val="376092"/>
                </a:solidFill>
              </a:rPr>
              <a:t> to do his work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Subject matter drawn from kitsch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banal popular culture</a:t>
            </a:r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01" y="1423837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06" y="2723391"/>
            <a:ext cx="5080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32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scientific management &amp; the division of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55835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Labour</a:t>
            </a:r>
            <a:r>
              <a:rPr lang="en-US" sz="1400" dirty="0">
                <a:solidFill>
                  <a:srgbClr val="376092"/>
                </a:solidFill>
              </a:rPr>
              <a:t> After </a:t>
            </a:r>
            <a:r>
              <a:rPr lang="en-US" sz="1400" dirty="0" err="1">
                <a:solidFill>
                  <a:srgbClr val="376092"/>
                </a:solidFill>
              </a:rPr>
              <a:t>Labour</a:t>
            </a:r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Post-Industrial Society: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 proposed name for an economy that has undergone a specific series of changes 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structure after a process of industrialization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Such societies are often marked by: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Rapid increases in the size of the service sector, as opposed to manufacturing,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Increased amounts of information technology, often leading to an "Information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Age"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Information, knowledge, and creativity are the new raw materials of such an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economy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Knowledge Economy: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Refers to the use of knowledge to produce economic benefits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Initially referred to the manner in which various high-technology businesses,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especially computer software, telecommunications and virtual services, as well as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educational and research institutions, can contribute to a country's economy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Richard Florida, </a:t>
            </a:r>
            <a:r>
              <a:rPr lang="en-US" sz="1400" i="1" dirty="0">
                <a:solidFill>
                  <a:srgbClr val="376092"/>
                </a:solidFill>
              </a:rPr>
              <a:t>The Rise of the Creative Class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Core Group (innovators): "...people in science and engineering, architecture and design, </a:t>
            </a:r>
            <a:br>
              <a:rPr lang="en-US" sz="1400" dirty="0">
                <a:solidFill>
                  <a:srgbClr val="376092"/>
                </a:solidFill>
              </a:rPr>
            </a:br>
            <a:r>
              <a:rPr lang="en-US" sz="1400" dirty="0">
                <a:solidFill>
                  <a:srgbClr val="376092"/>
                </a:solidFill>
              </a:rPr>
              <a:t>               education, arts, music, and entertainment, whose economic function is to create new ideas, new </a:t>
            </a:r>
            <a:br>
              <a:rPr lang="en-US" sz="1400" dirty="0">
                <a:solidFill>
                  <a:srgbClr val="376092"/>
                </a:solidFill>
              </a:rPr>
            </a:br>
            <a:r>
              <a:rPr lang="en-US" sz="1400" dirty="0">
                <a:solidFill>
                  <a:srgbClr val="376092"/>
                </a:solidFill>
              </a:rPr>
              <a:t>               technology, and/or new creative content."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Broader Group (facilitators): "...in business, finance, law, and health care [who] engage in complex </a:t>
            </a:r>
            <a:br>
              <a:rPr lang="en-US" sz="1400" dirty="0">
                <a:solidFill>
                  <a:srgbClr val="376092"/>
                </a:solidFill>
              </a:rPr>
            </a:br>
            <a:r>
              <a:rPr lang="en-US" sz="1400" dirty="0">
                <a:solidFill>
                  <a:srgbClr val="376092"/>
                </a:solidFill>
              </a:rPr>
              <a:t>               problem solving that involves a great deal of independent judgment and requires high levels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education or human capital."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Shift from manufacturing base in developed nations (result of globalization and outsourcing)</a:t>
            </a:r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24" y="4658994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29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scientific management &amp; the division of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5583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Case Studies: The Auto Industry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The Saturn Paradigm (est. 1985)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"A Different Kind of Car Company." (1990 campaign)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Re-establish relationship between producer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consumer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Owners become part of a club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Pilgrimage to witness "birth," picnics, rallies, etc.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"Carla" was 500,000th (1993), "Jasper" was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1,000,000th (1995)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Volkswagen Factory, Dresden / </a:t>
            </a:r>
            <a:r>
              <a:rPr lang="en-US" sz="1400" dirty="0" err="1">
                <a:solidFill>
                  <a:srgbClr val="376092"/>
                </a:solidFill>
              </a:rPr>
              <a:t>Autostadt</a:t>
            </a:r>
            <a:r>
              <a:rPr lang="en-US" sz="1400" dirty="0">
                <a:solidFill>
                  <a:srgbClr val="376092"/>
                </a:solidFill>
              </a:rPr>
              <a:t>, Wolfsburg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Glorification of the manufacturing process - performance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 the wake of the new economy which de-emphasizes manufacturing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Relationship to Contemporary Auto Industry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dirty="0" err="1">
                <a:solidFill>
                  <a:srgbClr val="376092"/>
                </a:solidFill>
              </a:rPr>
              <a:t>Labour</a:t>
            </a:r>
            <a:r>
              <a:rPr lang="en-US" sz="1400" dirty="0">
                <a:solidFill>
                  <a:srgbClr val="376092"/>
                </a:solidFill>
              </a:rPr>
              <a:t> and economic issues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New workforces require new models for production and management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New models: "The Toyota Way":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+ "Lean Manufacturing," "Mixed-Model Production"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+ "</a:t>
            </a:r>
            <a:r>
              <a:rPr lang="en-US" sz="1400" dirty="0" err="1">
                <a:solidFill>
                  <a:srgbClr val="376092"/>
                </a:solidFill>
              </a:rPr>
              <a:t>Jidoka</a:t>
            </a:r>
            <a:r>
              <a:rPr lang="en-US" sz="1400" dirty="0">
                <a:solidFill>
                  <a:srgbClr val="376092"/>
                </a:solidFill>
              </a:rPr>
              <a:t>" (automation with a human touch), "Just in Time" (JIT)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NUMMI (New United Motor Manufacturing Inc.)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Joint venture between GM and Toyota in Freemont, CA (1984-2010)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Radio Broadcast: NUMMI: This American Life</a:t>
            </a:r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01" y="1450573"/>
            <a:ext cx="287999" cy="287999"/>
          </a:xfrm>
          <a:prstGeom prst="rect">
            <a:avLst/>
          </a:prstGeom>
        </p:spPr>
      </p:pic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55" y="3354238"/>
            <a:ext cx="287999" cy="287999"/>
          </a:xfrm>
          <a:prstGeom prst="rect">
            <a:avLst/>
          </a:prstGeom>
        </p:spPr>
      </p:pic>
      <p:pic>
        <p:nvPicPr>
          <p:cNvPr id="13" name="Picture 12">
            <a:hlinkClick r:id="rId6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681" y="3359590"/>
            <a:ext cx="287999" cy="287999"/>
          </a:xfrm>
          <a:prstGeom prst="rect">
            <a:avLst/>
          </a:prstGeom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78" y="5937704"/>
            <a:ext cx="287999" cy="287999"/>
          </a:xfrm>
          <a:prstGeom prst="rect">
            <a:avLst/>
          </a:prstGeom>
        </p:spPr>
      </p:pic>
      <p:pic>
        <p:nvPicPr>
          <p:cNvPr id="15" name="Picture 14">
            <a:hlinkClick r:id="rId8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658" y="5943056"/>
            <a:ext cx="287999" cy="287999"/>
          </a:xfrm>
          <a:prstGeom prst="rect">
            <a:avLst/>
          </a:prstGeom>
        </p:spPr>
      </p:pic>
      <p:pic>
        <p:nvPicPr>
          <p:cNvPr id="16" name="Picture 15">
            <a:hlinkClick r:id="rId9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42" y="4860209"/>
            <a:ext cx="287999" cy="287999"/>
          </a:xfrm>
          <a:prstGeom prst="rect">
            <a:avLst/>
          </a:prstGeom>
        </p:spPr>
      </p:pic>
      <p:pic>
        <p:nvPicPr>
          <p:cNvPr id="5" name="Picture 4" descr="satur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864" y="1042745"/>
            <a:ext cx="2235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80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scientific management &amp; the division of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Reflective Summaries (15% - 5% each; due Sept. 26, Oct. 24, Nov. 14)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Based on readings from previous two weeks (1-3 / 4-6 / 7-9)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Select one reading/website/film on which to focus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Select an everyday artifact/object/ritual/graphic image to illustrate (or contradict) one of the main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concepts of the chosen reference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May be contemporary or from a previous era (CANNOT be an example referred to in article or </a:t>
            </a:r>
            <a:br>
              <a:rPr lang="en-US" sz="1400" dirty="0">
                <a:solidFill>
                  <a:srgbClr val="376092"/>
                </a:solidFill>
              </a:rPr>
            </a:br>
            <a:r>
              <a:rPr lang="en-US" sz="1400" dirty="0">
                <a:solidFill>
                  <a:srgbClr val="376092"/>
                </a:solidFill>
              </a:rPr>
              <a:t>               class presentations)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Relate the artifact to the article, including the following: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An overview of the specific qualities, characteristics, and connotations that connect it to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the reading/resource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A summary of how the artifact relates to the general themes of the lecture on that week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An indication of key historical and political influences from the era of the artifact’s production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A statement on how it activates/reflects the culture of its time and place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Format: 500 words, PDF format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Include: title, name, id, course, date, name of artifact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Include a photograph of the selected artifact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Upload digital copy to Moodle</a:t>
            </a:r>
          </a:p>
        </p:txBody>
      </p:sp>
    </p:spTree>
    <p:extLst>
      <p:ext uri="{BB962C8B-B14F-4D97-AF65-F5344CB8AC3E}">
        <p14:creationId xmlns:p14="http://schemas.microsoft.com/office/powerpoint/2010/main" val="1388709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scientific management &amp; the division of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Major Assignment: "Just What is it That Makes Today’s Homes So Different, So Appealing?”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Part 1: Research (30%, due  October 31)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Part 2: Integration (40%, due November 28)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                 + Richard Hamilton (1956)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4" y="1860398"/>
            <a:ext cx="4577932" cy="47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65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scientific management &amp; the division of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Major Assignment: "Just What is it That Makes Today’s Homes So Different, So Appealing?”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Overview: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Commit to a specific artifact, live with it, document your interactions/environment/context of use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Can be almost anything (shampoo, coffee cup, typeface, etc.) - be specific!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Collection of information, texts, photographs that help you to better understand the life and story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of your artifact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Determine how it influences, and is influenced by the culture/world in which it operates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Will be the subject of your entire semester of research--choose carefully!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Part 1: Research (30%, due  October 31)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Anthropological field study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Section 1: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Explain your choice; personal resonance/significance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Describe its physical characteristics; 10 captioned photos, brief text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Detailed description of its contextual environments; 5 captioned in-situ photos, brief text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Capture within its natural environment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Section 2: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+ 10 captioned images of different but comparable products; same codes/cultural signals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connotations (cannot be different brands of same artifact type)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Choose 4 photos to elaborate on how each expands your understanding of the original artifact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Section 3: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Summary/Conclusions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Format: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PDF presentation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+ 25 captioned photos; approximately 750 words (not including captions)</a:t>
            </a:r>
          </a:p>
        </p:txBody>
      </p:sp>
    </p:spTree>
    <p:extLst>
      <p:ext uri="{BB962C8B-B14F-4D97-AF65-F5344CB8AC3E}">
        <p14:creationId xmlns:p14="http://schemas.microsoft.com/office/powerpoint/2010/main" val="3608745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scientific management &amp; the division of 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labour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Heads-Up: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Optional Content: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Radio Broadcast: NUMMI: This American Life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Video excerpts: Women of the World. Dir. </a:t>
            </a:r>
            <a:r>
              <a:rPr lang="en-US" sz="1400" dirty="0" err="1">
                <a:solidFill>
                  <a:srgbClr val="376092"/>
                </a:solidFill>
              </a:rPr>
              <a:t>Jacopetti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dirty="0" err="1">
                <a:solidFill>
                  <a:srgbClr val="376092"/>
                </a:solidFill>
              </a:rPr>
              <a:t>Cavara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dirty="0" err="1">
                <a:solidFill>
                  <a:srgbClr val="376092"/>
                </a:solidFill>
              </a:rPr>
              <a:t>Prosperi</a:t>
            </a:r>
            <a:r>
              <a:rPr lang="en-US" sz="1400" dirty="0">
                <a:solidFill>
                  <a:srgbClr val="376092"/>
                </a:solidFill>
              </a:rPr>
              <a:t>, 1963.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Reading: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Coffin, Judith. “Credit, Consumption, and Images of Women’s Desires: Selling the Sewing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Machine in Late Nineteenth-Century France.” </a:t>
            </a:r>
            <a:r>
              <a:rPr lang="en-US" sz="1400" i="1" dirty="0">
                <a:solidFill>
                  <a:srgbClr val="376092"/>
                </a:solidFill>
              </a:rPr>
              <a:t>French Historical Studies </a:t>
            </a:r>
            <a:r>
              <a:rPr lang="en-US" sz="1400" dirty="0">
                <a:solidFill>
                  <a:srgbClr val="376092"/>
                </a:solidFill>
              </a:rPr>
              <a:t>vol. 18, no. 3, 1994, </a:t>
            </a:r>
          </a:p>
          <a:p>
            <a:r>
              <a:rPr lang="en-US" sz="1400">
                <a:solidFill>
                  <a:srgbClr val="376092"/>
                </a:solidFill>
              </a:rPr>
              <a:t>          pp. </a:t>
            </a:r>
            <a:r>
              <a:rPr lang="en-US" sz="1400" dirty="0">
                <a:solidFill>
                  <a:srgbClr val="376092"/>
                </a:solidFill>
              </a:rPr>
              <a:t>749-783.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PDF available online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It's a bit lengthy, but very fascinating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First Article Summary due September 26 (NEXT WEEK!)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Based on readings from weeks 1-3</a:t>
            </a:r>
          </a:p>
          <a:p>
            <a:endParaRPr lang="en-US" sz="1400" dirty="0">
              <a:solidFill>
                <a:srgbClr val="376092"/>
              </a:solidFill>
            </a:endParaRP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42" y="1884363"/>
            <a:ext cx="287999" cy="287999"/>
          </a:xfrm>
          <a:prstGeom prst="rect">
            <a:avLst/>
          </a:prstGeom>
        </p:spPr>
      </p:pic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42" y="1650660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6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394" y="1656012"/>
            <a:ext cx="287999" cy="287999"/>
          </a:xfrm>
          <a:prstGeom prst="rect">
            <a:avLst/>
          </a:prstGeom>
        </p:spPr>
      </p:pic>
      <p:pic>
        <p:nvPicPr>
          <p:cNvPr id="12" name="Picture 11">
            <a:hlinkClick r:id="rId7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97" y="2544763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9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scientific management &amp; the division of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Brian Eno, </a:t>
            </a:r>
            <a:r>
              <a:rPr lang="en-US" sz="1400" i="1" dirty="0">
                <a:solidFill>
                  <a:srgbClr val="376092"/>
                </a:solidFill>
              </a:rPr>
              <a:t>Ambient 1: Music for Airports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CA" sz="1400" dirty="0">
                <a:solidFill>
                  <a:srgbClr val="376092"/>
                </a:solidFill>
              </a:rPr>
              <a:t>“Whereas the various purveyors of canned music proceed from the basis of regularizing environments </a:t>
            </a:r>
            <a:br>
              <a:rPr lang="en-CA" sz="1400" dirty="0">
                <a:solidFill>
                  <a:srgbClr val="376092"/>
                </a:solidFill>
              </a:rPr>
            </a:br>
            <a:r>
              <a:rPr lang="en-CA" sz="1400" dirty="0">
                <a:solidFill>
                  <a:srgbClr val="376092"/>
                </a:solidFill>
              </a:rPr>
              <a:t>     by blanketing their acoustic and atmospheric </a:t>
            </a:r>
            <a:r>
              <a:rPr lang="en-CA" sz="1400" dirty="0" err="1">
                <a:solidFill>
                  <a:srgbClr val="376092"/>
                </a:solidFill>
              </a:rPr>
              <a:t>idiosyncracies</a:t>
            </a:r>
            <a:r>
              <a:rPr lang="en-CA" sz="1400" dirty="0">
                <a:solidFill>
                  <a:srgbClr val="376092"/>
                </a:solidFill>
              </a:rPr>
              <a:t>, ambient music is intended to enhance </a:t>
            </a:r>
            <a:br>
              <a:rPr lang="en-CA" sz="1400" dirty="0">
                <a:solidFill>
                  <a:srgbClr val="376092"/>
                </a:solidFill>
              </a:rPr>
            </a:br>
            <a:r>
              <a:rPr lang="en-CA" sz="1400" dirty="0">
                <a:solidFill>
                  <a:srgbClr val="376092"/>
                </a:solidFill>
              </a:rPr>
              <a:t>     these. Whereas conventional background music is produced by stripping away all sense of doubt and  </a:t>
            </a:r>
            <a:br>
              <a:rPr lang="en-CA" sz="1400" dirty="0">
                <a:solidFill>
                  <a:srgbClr val="376092"/>
                </a:solidFill>
              </a:rPr>
            </a:br>
            <a:r>
              <a:rPr lang="en-CA" sz="1400" dirty="0">
                <a:solidFill>
                  <a:srgbClr val="376092"/>
                </a:solidFill>
              </a:rPr>
              <a:t>     uncertainty (and thus all genuine interest) from the music, ambient music retains these qualities. And </a:t>
            </a:r>
            <a:br>
              <a:rPr lang="en-CA" sz="1400" dirty="0">
                <a:solidFill>
                  <a:srgbClr val="376092"/>
                </a:solidFill>
              </a:rPr>
            </a:br>
            <a:r>
              <a:rPr lang="en-CA" sz="1400" dirty="0">
                <a:solidFill>
                  <a:srgbClr val="376092"/>
                </a:solidFill>
              </a:rPr>
              <a:t>     whereas their intention is to ‘brighten’ the environment by adding stimulus to it (thus supposedly </a:t>
            </a:r>
            <a:br>
              <a:rPr lang="en-CA" sz="1400" dirty="0">
                <a:solidFill>
                  <a:srgbClr val="376092"/>
                </a:solidFill>
              </a:rPr>
            </a:br>
            <a:r>
              <a:rPr lang="en-CA" sz="1400" dirty="0">
                <a:solidFill>
                  <a:srgbClr val="376092"/>
                </a:solidFill>
              </a:rPr>
              <a:t>     alleviating the tedium of routine tasks and leveling out the natural ups and downs of the body </a:t>
            </a:r>
            <a:br>
              <a:rPr lang="en-CA" sz="1400" dirty="0">
                <a:solidFill>
                  <a:srgbClr val="376092"/>
                </a:solidFill>
              </a:rPr>
            </a:br>
            <a:r>
              <a:rPr lang="en-CA" sz="1400" dirty="0">
                <a:solidFill>
                  <a:srgbClr val="376092"/>
                </a:solidFill>
              </a:rPr>
              <a:t>     rhythms) ambient music is intended to induce calm and a space to think. Ambient music must be able </a:t>
            </a:r>
            <a:br>
              <a:rPr lang="en-CA" sz="1400" dirty="0">
                <a:solidFill>
                  <a:srgbClr val="376092"/>
                </a:solidFill>
              </a:rPr>
            </a:br>
            <a:r>
              <a:rPr lang="en-CA" sz="1400" dirty="0">
                <a:solidFill>
                  <a:srgbClr val="376092"/>
                </a:solidFill>
              </a:rPr>
              <a:t>     to accommodate many levels of listening attention without enforcing one in particular; it must be as </a:t>
            </a:r>
            <a:br>
              <a:rPr lang="en-CA" sz="1400" dirty="0">
                <a:solidFill>
                  <a:srgbClr val="376092"/>
                </a:solidFill>
              </a:rPr>
            </a:br>
            <a:r>
              <a:rPr lang="en-CA" sz="1400" dirty="0">
                <a:solidFill>
                  <a:srgbClr val="376092"/>
                </a:solidFill>
              </a:rPr>
              <a:t>     ignorable as it is interesting.”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.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46" y="999582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8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scientific management &amp; the division of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Overview + Heads-Up: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Presentation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Division of </a:t>
            </a:r>
            <a:r>
              <a:rPr lang="en-US" sz="1400" dirty="0" err="1">
                <a:solidFill>
                  <a:srgbClr val="376092"/>
                </a:solidFill>
              </a:rPr>
              <a:t>labour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dirty="0" err="1">
                <a:solidFill>
                  <a:srgbClr val="376092"/>
                </a:solidFill>
              </a:rPr>
              <a:t>Taylorism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Post-industrial society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Tutorial Today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Writing skills, organization, preparing a thesis statement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Questions regarding course/assignments/article summaries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Clarification of expectations, website access, etc.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Optional Content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Radio Broadcast: NUMMI: This American Life (</a:t>
            </a:r>
            <a:r>
              <a:rPr lang="en-US" sz="1400">
                <a:solidFill>
                  <a:srgbClr val="376092"/>
                </a:solidFill>
              </a:rPr>
              <a:t>Act two)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Women of the World. Dir. </a:t>
            </a:r>
            <a:r>
              <a:rPr lang="en-US" sz="1400" dirty="0" err="1">
                <a:solidFill>
                  <a:srgbClr val="376092"/>
                </a:solidFill>
              </a:rPr>
              <a:t>Jacopetti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dirty="0" err="1">
                <a:solidFill>
                  <a:srgbClr val="376092"/>
                </a:solidFill>
              </a:rPr>
              <a:t>Cavara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dirty="0" err="1">
                <a:solidFill>
                  <a:srgbClr val="376092"/>
                </a:solidFill>
              </a:rPr>
              <a:t>Prosperi</a:t>
            </a:r>
            <a:r>
              <a:rPr lang="en-US" sz="1400" dirty="0">
                <a:solidFill>
                  <a:srgbClr val="376092"/>
                </a:solidFill>
              </a:rPr>
              <a:t>, 1963.</a:t>
            </a: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64" y="4009971"/>
            <a:ext cx="287999" cy="287999"/>
          </a:xfrm>
          <a:prstGeom prst="rect">
            <a:avLst/>
          </a:prstGeom>
        </p:spPr>
      </p:pic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42" y="3775444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6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594" y="3775444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64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scientific management &amp; the division of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Division of </a:t>
            </a:r>
            <a:r>
              <a:rPr lang="en-US" sz="1400" dirty="0" err="1">
                <a:solidFill>
                  <a:srgbClr val="376092"/>
                </a:solidFill>
              </a:rPr>
              <a:t>Labour</a:t>
            </a:r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"...breakdown into specific, circumscribed tasks for maximum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efficiency of output"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Did not exist before agriculture and the beginnings of "civilization"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Wholeness of pre-civilized life: absence of the narrowing,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confining separation of people into differentiated roles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and functions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American System of Manufacturing</a:t>
            </a:r>
            <a:r>
              <a:rPr lang="en-US" sz="1400" dirty="0">
                <a:solidFill>
                  <a:srgbClr val="376092"/>
                </a:solidFill>
              </a:rPr>
              <a:t>, Eli Whitney (1799)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Semi-skilled </a:t>
            </a:r>
            <a:r>
              <a:rPr lang="en-US" sz="1400" dirty="0" err="1">
                <a:solidFill>
                  <a:srgbClr val="376092"/>
                </a:solidFill>
              </a:rPr>
              <a:t>labour</a:t>
            </a:r>
            <a:r>
              <a:rPr lang="en-US" sz="1400" dirty="0">
                <a:solidFill>
                  <a:srgbClr val="376092"/>
                </a:solidFill>
              </a:rPr>
              <a:t> using machine tools and templates (or jigs)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Make standardized, identical, interchangeable parts,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manufactured to a tolerance (screws, bolts, etc.)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Previously, companies developed autonomously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Train unskilled </a:t>
            </a:r>
            <a:r>
              <a:rPr lang="en-US" sz="1400" dirty="0" err="1">
                <a:solidFill>
                  <a:srgbClr val="376092"/>
                </a:solidFill>
              </a:rPr>
              <a:t>labourers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Only know how to do one task, thus paying them a lower wage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Little concern for health/well-being, as there was a steady supply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One of the first applications was the assembly line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First introduced by Eli Whitney to manufacture muskets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for the U.S. Government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Henry Ford later introduced the </a:t>
            </a:r>
            <a:r>
              <a:rPr lang="en-US" sz="1400" i="1" dirty="0">
                <a:solidFill>
                  <a:srgbClr val="376092"/>
                </a:solidFill>
              </a:rPr>
              <a:t>moving</a:t>
            </a:r>
            <a:r>
              <a:rPr lang="en-US" sz="1400" dirty="0">
                <a:solidFill>
                  <a:srgbClr val="376092"/>
                </a:solidFill>
              </a:rPr>
              <a:t> assembly line to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his Highland Park Ford Plant to cut manufacturing costs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and deliver a cheaper product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080" y="1451135"/>
            <a:ext cx="27559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2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scientific management &amp; the division of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Division of </a:t>
            </a:r>
            <a:r>
              <a:rPr lang="en-US" sz="1400" dirty="0" err="1">
                <a:solidFill>
                  <a:srgbClr val="376092"/>
                </a:solidFill>
              </a:rPr>
              <a:t>Labour</a:t>
            </a:r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</a:t>
            </a:r>
            <a:r>
              <a:rPr lang="en-US" sz="1400" dirty="0" err="1">
                <a:solidFill>
                  <a:srgbClr val="376092"/>
                </a:solidFill>
              </a:rPr>
              <a:t>Taylorism</a:t>
            </a:r>
            <a:r>
              <a:rPr lang="en-US" sz="1400" dirty="0">
                <a:solidFill>
                  <a:srgbClr val="376092"/>
                </a:solidFill>
              </a:rPr>
              <a:t>" or Scientific Management: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Name of the approach to management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industrial/organizational psychology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initiated by Frederick Winslow Taylor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"The Principles of Scientific Management" (1911)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Relied on time and motion studies to find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"one best method" to achieve a goal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Influenced by </a:t>
            </a:r>
            <a:r>
              <a:rPr lang="en-US" sz="1400" dirty="0" err="1">
                <a:solidFill>
                  <a:srgbClr val="376092"/>
                </a:solidFill>
              </a:rPr>
              <a:t>Eadweard</a:t>
            </a:r>
            <a:r>
              <a:rPr lang="en-US" sz="1400" dirty="0">
                <a:solidFill>
                  <a:srgbClr val="376092"/>
                </a:solidFill>
              </a:rPr>
              <a:t> Muybridge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No unnecessary or extra movements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This task-oriented optimization of work is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nearly ubiquitous today in menial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industries (assembly lines, fast food, etc.)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"On the Line, A People's Century" (PBS, 2:45-14:40,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15:05-36:05)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Management sets the pace; machines set the pace;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workers become machines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"Fordism":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References Henry Ford's mass production techniques 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the early 20th century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Also refers to the cult of Ford worshippers in Aldous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Huxley's </a:t>
            </a:r>
            <a:r>
              <a:rPr lang="en-US" sz="1400" i="1" dirty="0">
                <a:solidFill>
                  <a:srgbClr val="376092"/>
                </a:solidFill>
              </a:rPr>
              <a:t>Brave New World</a:t>
            </a:r>
            <a:r>
              <a:rPr lang="en-US" sz="1400" dirty="0">
                <a:solidFill>
                  <a:srgbClr val="376092"/>
                </a:solidFill>
              </a:rPr>
              <a:t> (4:20-11:00)</a:t>
            </a:r>
            <a:endParaRPr lang="en-US" sz="1400" i="1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A critical indictment of the dystopian world he predicted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through the division of </a:t>
            </a:r>
            <a:r>
              <a:rPr lang="en-US" sz="1400" dirty="0" err="1">
                <a:solidFill>
                  <a:srgbClr val="376092"/>
                </a:solidFill>
              </a:rPr>
              <a:t>labour</a:t>
            </a:r>
            <a:r>
              <a:rPr lang="en-US" sz="1400" dirty="0">
                <a:solidFill>
                  <a:srgbClr val="376092"/>
                </a:solidFill>
              </a:rPr>
              <a:t> and industrial progress ("negative utopia")</a:t>
            </a: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96" y="2940468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7921" y="1103720"/>
            <a:ext cx="3471002" cy="5212013"/>
          </a:xfrm>
          <a:prstGeom prst="rect">
            <a:avLst/>
          </a:prstGeom>
        </p:spPr>
      </p:pic>
      <p:pic>
        <p:nvPicPr>
          <p:cNvPr id="12" name="Picture 11">
            <a:hlinkClick r:id="rId6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65" y="4215816"/>
            <a:ext cx="287999" cy="287999"/>
          </a:xfrm>
          <a:prstGeom prst="rect">
            <a:avLst/>
          </a:prstGeom>
        </p:spPr>
      </p:pic>
      <p:pic>
        <p:nvPicPr>
          <p:cNvPr id="13" name="Picture 12">
            <a:hlinkClick r:id="rId7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64" y="6109938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0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scientific management &amp; the division of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Failed Utopia: The Workers Revolt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"You all remember, I suppose, that beautiful and inspired saying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Our Ford's: History is bunk." - Aldous Huxley, </a:t>
            </a:r>
            <a:r>
              <a:rPr lang="en-US" sz="1400" i="1" dirty="0">
                <a:solidFill>
                  <a:srgbClr val="376092"/>
                </a:solidFill>
              </a:rPr>
              <a:t>Brave New World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Problems With </a:t>
            </a:r>
            <a:r>
              <a:rPr lang="en-US" sz="1400" dirty="0" err="1">
                <a:solidFill>
                  <a:srgbClr val="376092"/>
                </a:solidFill>
              </a:rPr>
              <a:t>Taylorism</a:t>
            </a:r>
            <a:r>
              <a:rPr lang="en-US" sz="1400" dirty="0">
                <a:solidFill>
                  <a:srgbClr val="376092"/>
                </a:solidFill>
              </a:rPr>
              <a:t>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Ignores individual differences: the most efficient way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working for one person may be inefficient for another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Ignores the fact that the economic interests of workers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management are rarely identical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Both the measurement processes and the retraining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required by Taylor's methods would frequently be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resented and sometimes sabotaged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Karl Marx: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Increasing specialization may also lead to workers with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poorer overall skills and a lack of enthusiasm for their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work (alienation)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Workers become more and more specialized, and their tasks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increasingly repetitious, leading to complete alienation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"...as a result of division of labor," the worker is "reduced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to the condition of a machine."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Dehumanization, leading to political and social unrest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"When the individual feels, the community reels."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- Aldous Huxley, </a:t>
            </a:r>
            <a:r>
              <a:rPr lang="en-US" sz="1400" i="1" dirty="0">
                <a:solidFill>
                  <a:srgbClr val="376092"/>
                </a:solidFill>
              </a:rPr>
              <a:t>Brave New World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632" y="1071558"/>
            <a:ext cx="2331348" cy="23313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628" y="3333382"/>
            <a:ext cx="2320351" cy="309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59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scientific management &amp; the division of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Failed Utopia: The Workers Revolt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"The greater a man's talents, the greater his power to be led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astray. It is better that one should suffer than that many should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be corrupted. Consider the matter dispassionately, Mr. Foster,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and you will see that no offense is so heinous as unorthodoxy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behavior. Murder kills only the individual - and, after all, what is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an individual?"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- Aldous Huxley, </a:t>
            </a:r>
            <a:r>
              <a:rPr lang="en-US" sz="1400" i="1" dirty="0">
                <a:solidFill>
                  <a:srgbClr val="376092"/>
                </a:solidFill>
              </a:rPr>
              <a:t>Brave New World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"Metropolis," dir. Fritz Lang (1927)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German expressionist masterpiece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Dystopian futurist vision of an industrialized society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"I Love Lucy, Job Switching" (1952)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Satire and critical reflection on industrial society enters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into popular culture</a:t>
            </a:r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96" y="3140988"/>
            <a:ext cx="287999" cy="287999"/>
          </a:xfrm>
          <a:prstGeom prst="rect">
            <a:avLst/>
          </a:prstGeom>
        </p:spPr>
      </p:pic>
      <p:pic>
        <p:nvPicPr>
          <p:cNvPr id="13" name="Picture 12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65" y="3961824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963" y="4641840"/>
            <a:ext cx="8115300" cy="222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2831" y="1403682"/>
            <a:ext cx="2641524" cy="325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13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scientific management &amp; the division of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558356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Top-Down Versus Bottom-Up Management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Michael Singer Dobson, "The Power of Top-Down Change”, </a:t>
            </a:r>
            <a:r>
              <a:rPr lang="en-US" sz="1400" i="1" dirty="0">
                <a:solidFill>
                  <a:srgbClr val="376092"/>
                </a:solidFill>
              </a:rPr>
              <a:t>Working With Difficult People</a:t>
            </a:r>
            <a:r>
              <a:rPr lang="en-US" sz="1400" dirty="0">
                <a:solidFill>
                  <a:srgbClr val="376092"/>
                </a:solidFill>
              </a:rPr>
              <a:t>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+ "The conventional attack is to start at the                   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bottom of the chart and work your way up,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providing knowledge, working to change                 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attitudes and so forth, in turn. What is not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as intuitive is that top-down change is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often more effective - in other words,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enforcing a change in organizational                  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behavior and letting the change filter down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to the level of knowledge. The military uses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top-down changes in basic training - for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example, by making new recruits drill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immediately - with the knowledge that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attitudes and eventually understanding will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follow, and in most cases, it does.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Parents use top-down change with young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children; it's not necessary that the two-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year-old know that playing in the street is dangerous                                                                           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or even to have a good attitude about not playing in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street - those things will come in time, and obviously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much more effectively if the child is still alive."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619" y="2104365"/>
            <a:ext cx="287999" cy="287999"/>
          </a:xfrm>
          <a:prstGeom prst="rect">
            <a:avLst/>
          </a:prstGeom>
        </p:spPr>
      </p:pic>
      <p:pic>
        <p:nvPicPr>
          <p:cNvPr id="12" name="Picture 11">
            <a:hlinkClick r:id="rId4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64" y="1437204"/>
            <a:ext cx="287999" cy="28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64" y="1884363"/>
            <a:ext cx="3968239" cy="3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71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9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scientific management &amp; the division of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5583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Adoption and Normalization of Scientific Management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Top-down approach and division of </a:t>
            </a:r>
            <a:r>
              <a:rPr lang="en-US" sz="1400" dirty="0" err="1">
                <a:solidFill>
                  <a:srgbClr val="376092"/>
                </a:solidFill>
              </a:rPr>
              <a:t>labour</a:t>
            </a:r>
            <a:r>
              <a:rPr lang="en-US" sz="1400" dirty="0">
                <a:solidFill>
                  <a:srgbClr val="376092"/>
                </a:solidFill>
              </a:rPr>
              <a:t> enter into other areas of work: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Not simply manufacturing economy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Many times it is disguised with perks and other benefits to conceal the hierarchical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structure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For example, many large tech companies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This management structure has become so naturalized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into our culture that we come to accept it or mock it 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popular media and the arts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"Office Space" (1999):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Rebellion; anti-corporate </a:t>
            </a:r>
            <a:r>
              <a:rPr lang="en-US" sz="1400" dirty="0" err="1">
                <a:solidFill>
                  <a:srgbClr val="376092"/>
                </a:solidFill>
              </a:rPr>
              <a:t>behaviour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Subversion, "making do" (Michel de </a:t>
            </a:r>
            <a:r>
              <a:rPr lang="en-US" sz="1400" dirty="0" err="1">
                <a:solidFill>
                  <a:srgbClr val="376092"/>
                </a:solidFill>
              </a:rPr>
              <a:t>Certeau</a:t>
            </a:r>
            <a:r>
              <a:rPr lang="en-US" sz="1400" dirty="0">
                <a:solidFill>
                  <a:srgbClr val="376092"/>
                </a:solidFill>
              </a:rPr>
              <a:t>)</a:t>
            </a:r>
          </a:p>
          <a:p>
            <a:endParaRPr lang="en-US" sz="1400" dirty="0">
              <a:solidFill>
                <a:srgbClr val="376092"/>
              </a:solidFill>
            </a:endParaRPr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01" y="3348532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0632" y="2857501"/>
            <a:ext cx="32004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15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2506</TotalTime>
  <Words>2874</Words>
  <Application>Microsoft Macintosh PowerPoint</Application>
  <PresentationFormat>On-screen Show (4:3)</PresentationFormat>
  <Paragraphs>323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Christopher Moore</cp:lastModifiedBy>
  <cp:revision>142</cp:revision>
  <dcterms:created xsi:type="dcterms:W3CDTF">2010-04-12T23:12:02Z</dcterms:created>
  <dcterms:modified xsi:type="dcterms:W3CDTF">2023-09-18T12:09:15Z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