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331" r:id="rId7"/>
    <p:sldId id="314" r:id="rId8"/>
    <p:sldId id="315" r:id="rId9"/>
    <p:sldId id="316" r:id="rId10"/>
    <p:sldId id="317" r:id="rId11"/>
    <p:sldId id="318" r:id="rId12"/>
    <p:sldId id="321" r:id="rId13"/>
    <p:sldId id="323" r:id="rId14"/>
    <p:sldId id="322" r:id="rId15"/>
    <p:sldId id="325" r:id="rId16"/>
    <p:sldId id="326" r:id="rId17"/>
    <p:sldId id="327" r:id="rId18"/>
    <p:sldId id="328" r:id="rId19"/>
    <p:sldId id="329" r:id="rId20"/>
    <p:sldId id="330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3">
          <p15:clr>
            <a:srgbClr val="A4A3A4"/>
          </p15:clr>
        </p15:guide>
        <p15:guide id="2" pos="3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2B4"/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320" y="200"/>
      </p:cViewPr>
      <p:guideLst>
        <p:guide orient="horz" pos="1313"/>
        <p:guide pos="3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2023-10-15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2023-10-15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2023-10-15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2023-10-15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2023-10-15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2023-10-15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2023-10-15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2023-10-15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2023-10-15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2023-10-15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2023-10-15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2023-10-15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v6U3bxNrB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if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thisamericanlife.org/radio-archives/episode/569/put-a-bow-on-it%23play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jgrHX94bKo" TargetMode="External"/><Relationship Id="rId3" Type="http://schemas.openxmlformats.org/officeDocument/2006/relationships/hyperlink" Target="https://www.adbusters.org/spoof-ads" TargetMode="External"/><Relationship Id="rId7" Type="http://schemas.openxmlformats.org/officeDocument/2006/relationships/hyperlink" Target="https://www.youtube.com/watch?v=EUzj_qIts9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consol.htm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billboardliberation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4MAYyM_wh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NTZoxVH7OCg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2/27/London_(1932)_Ending_the_depression_through_planned_obsolescence.pdf" TargetMode="External"/><Relationship Id="rId3" Type="http://schemas.openxmlformats.org/officeDocument/2006/relationships/hyperlink" Target="http://www.learnmegood.ca/261/7/bauhaus.pdf" TargetMode="External"/><Relationship Id="rId7" Type="http://schemas.openxmlformats.org/officeDocument/2006/relationships/hyperlink" Target="http://www.learnmegood.ca/261/7/moder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sj.com/articles/SB1026764790637362400" TargetMode="External"/><Relationship Id="rId5" Type="http://schemas.openxmlformats.org/officeDocument/2006/relationships/hyperlink" Target="http://designobserver.com/feature/why-is-this-font-different-from-all-other-fonts/5597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YbBKRRB1E9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sSpAOD6K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bBKRRB1E9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k-ideas/3676684849/in/photostream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learnmegood.ca/261/6/canada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kxi6fYgTP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6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What is marketing?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Craft of linking producers of a product/service with customers (existing and potential)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Not limited to capitalist countries: applied in all political systems and many aspects of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Methods informed by social sciences: psychology, sociology, economics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Marketing research </a:t>
            </a:r>
            <a:r>
              <a:rPr lang="en-US" sz="1400" dirty="0">
                <a:solidFill>
                  <a:srgbClr val="376092"/>
                </a:solidFill>
              </a:rPr>
              <a:t>underpins these activities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4 "P"s: Product + Pricing + Promotion + Place (distribution)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Form the </a:t>
            </a:r>
            <a:r>
              <a:rPr lang="en-US" sz="1400" i="1" dirty="0">
                <a:solidFill>
                  <a:srgbClr val="376092"/>
                </a:solidFill>
              </a:rPr>
              <a:t>marketing mix</a:t>
            </a:r>
            <a:r>
              <a:rPr lang="en-US" sz="1400" dirty="0">
                <a:solidFill>
                  <a:srgbClr val="376092"/>
                </a:solidFill>
              </a:rPr>
              <a:t>, used to form the marketing plan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For a plan to be successful, the mix of the 4 "P"s must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reflect the wants and desires of the consumers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 the </a:t>
            </a:r>
            <a:r>
              <a:rPr lang="en-US" sz="1400" i="1" dirty="0">
                <a:solidFill>
                  <a:srgbClr val="376092"/>
                </a:solidFill>
              </a:rPr>
              <a:t>target market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Trying to sell to an uninterested market is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expensive and usually unsuccessful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Depend on </a:t>
            </a:r>
            <a:r>
              <a:rPr lang="en-US" sz="1400" i="1" dirty="0">
                <a:solidFill>
                  <a:srgbClr val="376092"/>
                </a:solidFill>
              </a:rPr>
              <a:t>market research </a:t>
            </a:r>
            <a:r>
              <a:rPr lang="en-US" sz="1400" dirty="0">
                <a:solidFill>
                  <a:srgbClr val="376092"/>
                </a:solidFill>
              </a:rPr>
              <a:t>to determine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what consumers want and what they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are willing to pay for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Marketers hope that this will give them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  <a:r>
              <a:rPr lang="en-US" sz="1400" i="1" dirty="0">
                <a:solidFill>
                  <a:srgbClr val="376092"/>
                </a:solidFill>
              </a:rPr>
              <a:t>sustainable competitive advantage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51" y="3838742"/>
            <a:ext cx="55118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1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Marketing Research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Also called "consumer research"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Applied sociological study which concentrates on understanding the </a:t>
            </a:r>
            <a:r>
              <a:rPr lang="en-US" sz="1400" dirty="0" err="1">
                <a:solidFill>
                  <a:srgbClr val="376092"/>
                </a:solidFill>
              </a:rPr>
              <a:t>behaviours</a:t>
            </a:r>
            <a:r>
              <a:rPr lang="en-US" sz="1400" dirty="0">
                <a:solidFill>
                  <a:srgbClr val="376092"/>
                </a:solidFill>
              </a:rPr>
              <a:t>, whims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preferences, mainly current and future, of consumers in a market-based economy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Market Research: business environment; competitors, market structure, government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regulations, economic trends; financial analysis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Product Research: what can be produced with available technology; future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innovations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Advertising Research: assess the likely impact of an advertising campaign; assess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successes of recent campaigns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Buy-ology in the Supermarket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5" y="3540902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5" y="3963024"/>
            <a:ext cx="3922878" cy="27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9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Case Study: When Brand Identity Collapses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This American Life: "Put a Bow on it" (starts at ~41:40 – 58:00)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+ 2015 </a:t>
            </a:r>
            <a:r>
              <a:rPr lang="en-US" sz="1400" dirty="0" err="1">
                <a:solidFill>
                  <a:srgbClr val="376092"/>
                </a:solidFill>
              </a:rPr>
              <a:t>Volkswagon</a:t>
            </a:r>
            <a:r>
              <a:rPr lang="en-US" sz="1400" dirty="0">
                <a:solidFill>
                  <a:srgbClr val="376092"/>
                </a:solidFill>
              </a:rPr>
              <a:t> scandal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2112720"/>
            <a:ext cx="6650037" cy="4370295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65" y="1442059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7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Subversion of Marketing and Branding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Adbusters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Culture Jamming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Billboard Liberation Front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Thomas Frank and Dave </a:t>
            </a:r>
            <a:r>
              <a:rPr lang="en-US" sz="1400" dirty="0" err="1">
                <a:solidFill>
                  <a:srgbClr val="376092"/>
                </a:solidFill>
              </a:rPr>
              <a:t>Mulcahey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"Consolidated Deviance, Inc."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Language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Components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Rhetorical structure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5" y="1442059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488" y="1042745"/>
            <a:ext cx="6248400" cy="528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28" y="3961783"/>
            <a:ext cx="4478525" cy="2364162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5" y="1674667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8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53" y="2102443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9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983" y="2107795"/>
            <a:ext cx="287999" cy="287999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7" y="2495467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1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Negativland</a:t>
            </a:r>
            <a:r>
              <a:rPr lang="en-US" sz="1400" dirty="0">
                <a:solidFill>
                  <a:srgbClr val="376092"/>
                </a:solidFill>
              </a:rPr>
              <a:t>, "</a:t>
            </a:r>
            <a:r>
              <a:rPr lang="en-US" sz="1400" dirty="0" err="1">
                <a:solidFill>
                  <a:srgbClr val="376092"/>
                </a:solidFill>
              </a:rPr>
              <a:t>Gimme</a:t>
            </a:r>
            <a:r>
              <a:rPr lang="en-US" sz="1400" dirty="0">
                <a:solidFill>
                  <a:srgbClr val="376092"/>
                </a:solidFill>
              </a:rPr>
              <a:t> the Mermaid", "Greatest Taste Around" (fan video)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21" y="1042745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615" y="1048097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50" y="1509964"/>
            <a:ext cx="6045834" cy="40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Major Assignment: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Part 1: Research (30%, due  October 31)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Part 2: Integration (40%, due November 28)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   + Richard Hamilton (1956)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4" y="1860398"/>
            <a:ext cx="4577932" cy="47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1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Major Assignment: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Overview: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Commit to a specific artifact, live with it, document your interactions/environment/context of use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Can be almost anything (shampoo, coffee cup, typeface, etc.) - be specific!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Collection of information, texts, photographs that help you to better understand the life and story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your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Determine how it influences, and is influenced by the culture/world in which it operates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Will be the subject of your entire semester of research--choose carefully!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Part 1: Research (30%, due  October 31)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Anthropological field study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1: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Explain your choice; personal resonance/significance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Describe its physical characteristics; 10 captioned photos, brief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Detailed description of its contextual environments; 5 captioned in-situ photos, brief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Capture within its natural environment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2: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+ 10 captioned images of different but comparable products; same codes/cultural signals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connotations (cannot be different brands of same artifact type)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Choose 4 photos to elaborate on how each expands your understanding of the original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3: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Summary/Conclusions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Format: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PDF presentation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+ 25 captioned photos; approximately 750 words (not including captions)</a:t>
            </a:r>
          </a:p>
        </p:txBody>
      </p:sp>
    </p:spTree>
    <p:extLst>
      <p:ext uri="{BB962C8B-B14F-4D97-AF65-F5344CB8AC3E}">
        <p14:creationId xmlns:p14="http://schemas.microsoft.com/office/powerpoint/2010/main" val="178699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Major Assignment: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Part 2: Integration (40%, due  November 28)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Connect object to broader culture and theoretical/historical/social framework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1: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+ 6 sources of information about object (1+ Library book, 1+ scholarly article, 1+ popular media)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Discuss how artifact relates predominant cultural values/ideals (be specific about the time,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location, community, user,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Provide proper citations; credit all borrowed thoughts and references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2: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Choose one historical artifact (pre-1960) to compare or contrast with your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Describe how it reflected its time/culture and how it relates to your contemporary example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3: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Conclusion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How does this study help you to better understand contemporary culture, and your role as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designer?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Format: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+ 2000-word paper, with appropriate citations, title page,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Include relevant illustrations/photos/captions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Upload copy to Moodle</a:t>
            </a:r>
          </a:p>
        </p:txBody>
      </p:sp>
    </p:spTree>
    <p:extLst>
      <p:ext uri="{BB962C8B-B14F-4D97-AF65-F5344CB8AC3E}">
        <p14:creationId xmlns:p14="http://schemas.microsoft.com/office/powerpoint/2010/main" val="389512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week 6: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Heads-Up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ONE of: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</a:t>
            </a:r>
            <a:r>
              <a:rPr lang="en-US" sz="1400" dirty="0" err="1">
                <a:solidFill>
                  <a:srgbClr val="376092"/>
                </a:solidFill>
              </a:rPr>
              <a:t>Helfand</a:t>
            </a:r>
            <a:r>
              <a:rPr lang="en-US" sz="1400" dirty="0">
                <a:solidFill>
                  <a:srgbClr val="376092"/>
                </a:solidFill>
              </a:rPr>
              <a:t>, Jessica. “Why is This Font Different From All Other Fonts?” Design Observer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</a:t>
            </a:r>
            <a:r>
              <a:rPr lang="en-US" sz="1400" dirty="0" err="1">
                <a:solidFill>
                  <a:srgbClr val="376092"/>
                </a:solidFill>
              </a:rPr>
              <a:t>Arnheim</a:t>
            </a:r>
            <a:r>
              <a:rPr lang="en-US" sz="1400" dirty="0">
                <a:solidFill>
                  <a:srgbClr val="376092"/>
                </a:solidFill>
              </a:rPr>
              <a:t>, Rudolf. “The Bauhaus in Dessau.” Graphic Design History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ONE of: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MacDonald, Juliette. “Design and Modern Culture.” Exploring Visual Culture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London, Bernard. “Ending the Depression Through Planned Obsolescence.” </a:t>
            </a:r>
            <a:r>
              <a:rPr lang="en-US" sz="1400" dirty="0" err="1">
                <a:solidFill>
                  <a:srgbClr val="376092"/>
                </a:solidFill>
              </a:rPr>
              <a:t>Adbusters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+ Spencer, Jane. “Companies Slash Warranties, Rendering Gadgets Disposable.”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The Wall Street Journal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Second Article Summary is due in week 7 (next week - Oct. 24)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Based on readings from weeks 4-6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Optional: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Video: The World of Buckminster Fuller.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Dir. Robert Snyder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34" y="2114880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69" y="1880353"/>
            <a:ext cx="287999" cy="287999"/>
          </a:xfrm>
          <a:prstGeom prst="rect">
            <a:avLst/>
          </a:prstGeom>
        </p:spPr>
      </p:pic>
      <p:pic>
        <p:nvPicPr>
          <p:cNvPr id="16" name="Picture 15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57" y="3165283"/>
            <a:ext cx="287999" cy="287999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9" y="2732162"/>
            <a:ext cx="287999" cy="287999"/>
          </a:xfrm>
          <a:prstGeom prst="rect">
            <a:avLst/>
          </a:prstGeom>
        </p:spPr>
      </p:pic>
      <p:pic>
        <p:nvPicPr>
          <p:cNvPr id="15" name="Picture 14">
            <a:hlinkClick r:id="rId8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9" y="2943379"/>
            <a:ext cx="287999" cy="287999"/>
          </a:xfrm>
          <a:prstGeom prst="rect">
            <a:avLst/>
          </a:prstGeom>
        </p:spPr>
      </p:pic>
      <p:pic>
        <p:nvPicPr>
          <p:cNvPr id="19" name="Picture 18">
            <a:hlinkClick r:id="rId9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3" y="4615528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rgbClr val="7792B4"/>
                </a:solidFill>
                <a:effectLst/>
              </a:rPr>
              <a:t>+ Thoughts:</a:t>
            </a:r>
          </a:p>
          <a:p>
            <a:endParaRPr lang="en-CA" sz="1400" dirty="0">
              <a:solidFill>
                <a:srgbClr val="7792B4"/>
              </a:solidFill>
            </a:endParaRPr>
          </a:p>
          <a:p>
            <a:r>
              <a:rPr lang="en-CA" sz="1400" dirty="0">
                <a:solidFill>
                  <a:srgbClr val="7792B4"/>
                </a:solidFill>
              </a:rPr>
              <a:t>+ And you may find yourself living in a shotgun shack</a:t>
            </a:r>
            <a:br>
              <a:rPr lang="en-CA" sz="1400" dirty="0">
                <a:solidFill>
                  <a:srgbClr val="7792B4"/>
                </a:solidFill>
              </a:rPr>
            </a:br>
            <a:r>
              <a:rPr lang="en-CA" sz="1400" dirty="0">
                <a:solidFill>
                  <a:srgbClr val="7792B4"/>
                </a:solidFill>
              </a:rPr>
              <a:t>     And you may find yourself in another part of the world</a:t>
            </a:r>
            <a:br>
              <a:rPr lang="en-CA" sz="1400" dirty="0">
                <a:solidFill>
                  <a:srgbClr val="7792B4"/>
                </a:solidFill>
              </a:rPr>
            </a:br>
            <a:r>
              <a:rPr lang="en-CA" sz="1400" dirty="0">
                <a:solidFill>
                  <a:srgbClr val="7792B4"/>
                </a:solidFill>
              </a:rPr>
              <a:t>     And you may find yourself behind the wheel of a large automobile</a:t>
            </a:r>
            <a:br>
              <a:rPr lang="en-CA" sz="1400" dirty="0">
                <a:solidFill>
                  <a:srgbClr val="7792B4"/>
                </a:solidFill>
              </a:rPr>
            </a:br>
            <a:r>
              <a:rPr lang="en-CA" sz="1400" dirty="0">
                <a:solidFill>
                  <a:srgbClr val="7792B4"/>
                </a:solidFill>
              </a:rPr>
              <a:t>     And you may find yourself in a beautiful house, with a beautiful wife</a:t>
            </a:r>
            <a:br>
              <a:rPr lang="en-CA" sz="1400" dirty="0">
                <a:solidFill>
                  <a:srgbClr val="7792B4"/>
                </a:solidFill>
              </a:rPr>
            </a:br>
            <a:r>
              <a:rPr lang="en-CA" sz="1400" dirty="0">
                <a:solidFill>
                  <a:srgbClr val="7792B4"/>
                </a:solidFill>
              </a:rPr>
              <a:t>     And you may ask yourself, "Well, how did I get here?"</a:t>
            </a:r>
          </a:p>
          <a:p>
            <a:endParaRPr lang="en-CA" sz="1400" dirty="0">
              <a:solidFill>
                <a:srgbClr val="7792B4"/>
              </a:solidFill>
              <a:effectLst/>
            </a:endParaRPr>
          </a:p>
          <a:p>
            <a:r>
              <a:rPr lang="en-CA" sz="1400" dirty="0">
                <a:solidFill>
                  <a:srgbClr val="7792B4"/>
                </a:solidFill>
              </a:rPr>
              <a:t>     …</a:t>
            </a:r>
          </a:p>
          <a:p>
            <a:r>
              <a:rPr lang="en-CA" sz="1400" dirty="0">
                <a:solidFill>
                  <a:srgbClr val="7792B4"/>
                </a:solidFill>
              </a:rPr>
              <a:t>     </a:t>
            </a:r>
          </a:p>
          <a:p>
            <a:r>
              <a:rPr lang="en-CA" sz="1400">
                <a:solidFill>
                  <a:srgbClr val="7792B4"/>
                </a:solidFill>
                <a:effectLst/>
              </a:rPr>
              <a:t>     You </a:t>
            </a:r>
            <a:r>
              <a:rPr lang="en-CA" sz="1400" dirty="0">
                <a:solidFill>
                  <a:srgbClr val="7792B4"/>
                </a:solidFill>
                <a:effectLst/>
              </a:rPr>
              <a:t>may ask yourself, "What is that beautiful house?" </a:t>
            </a:r>
          </a:p>
          <a:p>
            <a:r>
              <a:rPr lang="en-CA" sz="1400" dirty="0">
                <a:solidFill>
                  <a:srgbClr val="7792B4"/>
                </a:solidFill>
                <a:effectLst/>
              </a:rPr>
              <a:t>     You may ask yourself, "Where does that highway go to?" </a:t>
            </a:r>
          </a:p>
          <a:p>
            <a:r>
              <a:rPr lang="en-CA" sz="1400" dirty="0">
                <a:solidFill>
                  <a:srgbClr val="7792B4"/>
                </a:solidFill>
                <a:effectLst/>
              </a:rPr>
              <a:t>     And you may ask yourself, "Am I right, am I wrong?" </a:t>
            </a:r>
          </a:p>
          <a:p>
            <a:r>
              <a:rPr lang="en-CA" sz="1400" dirty="0">
                <a:solidFill>
                  <a:srgbClr val="7792B4"/>
                </a:solidFill>
                <a:effectLst/>
              </a:rPr>
              <a:t>     And you may say to yourself, "My God, what have I done?”</a:t>
            </a:r>
          </a:p>
          <a:p>
            <a:r>
              <a:rPr lang="en-CA" sz="1400" dirty="0">
                <a:solidFill>
                  <a:srgbClr val="7792B4"/>
                </a:solidFill>
              </a:rPr>
              <a:t>     </a:t>
            </a:r>
          </a:p>
          <a:p>
            <a:r>
              <a:rPr lang="en-CA" sz="1400" dirty="0">
                <a:solidFill>
                  <a:srgbClr val="7792B4"/>
                </a:solidFill>
              </a:rPr>
              <a:t>     - Talking Heads, “Once in a lifetime”</a:t>
            </a:r>
            <a:endParaRPr lang="en-US" sz="1400" dirty="0">
              <a:solidFill>
                <a:srgbClr val="7792B4"/>
              </a:solidFill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A54403E3-7D6E-C8D1-49B9-29AFB4566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81" y="1418315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8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Overview + Heads-Up: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Continuation of branding lecture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Propaganda and Marketing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Optional: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Video: The World of Buckminster Fuller.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Dir. Robert Snyder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Heads-Up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Second Article Summary is due next week (Oct. 24)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Based on readings from weeks 4-6</a:t>
            </a:r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2505473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88" y="1689092"/>
            <a:ext cx="3441376" cy="24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1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Brand Identity: The Advertised Life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Tom Vanderbilt: "the advertised life is an emerging mode of being in which advertising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not only occupies every last negotiable public terrain, but in which it penetrates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cognitive process, invading consciousness to such a point that one expects and looks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for advertising, learns to lead life as an ad, to think like an advertiser, and even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anticipate and insert oneself in successful strategies of marketing."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Michael Jordan in Space Jam: “Michael, it’s show time.  Get your Hanes on, lace up your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Nikes, grab your Wheaties and Gatorade, and we’ll pick up a Big Mac on the way!”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“Product Idea”: more important than the product, itself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NikeTown</a:t>
            </a:r>
            <a:r>
              <a:rPr lang="en-US" sz="1400" dirty="0">
                <a:solidFill>
                  <a:srgbClr val="376092"/>
                </a:solidFill>
              </a:rPr>
              <a:t>, Roots Lodge, Hilton to Home, Celebration, for example: total brand experience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Living inside a “perpetual marketing event” (from </a:t>
            </a:r>
            <a:r>
              <a:rPr lang="en-US" sz="1400" i="1" dirty="0">
                <a:solidFill>
                  <a:srgbClr val="376092"/>
                </a:solidFill>
              </a:rPr>
              <a:t>Advertising Age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647" y="4343400"/>
            <a:ext cx="45593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5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What is Brand Identity?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Brand as product: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Link brand to product class (Band-Aid, Kleenex)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Better than competition + quality/value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Association with use occasion or user or country/region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Brand as organization: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Attributes of company, rather than specific products (Saturn)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Brand as person: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Based upon human factors, personality (Apple)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Brand as symbol: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Vivid, meaningful - often use visual metaphor (Nike, McDonalds)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780" y="1733550"/>
            <a:ext cx="96520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080" y="2743200"/>
            <a:ext cx="4699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647" y="3248866"/>
            <a:ext cx="482600" cy="52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797" y="3846032"/>
            <a:ext cx="6223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8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What is Brand Identity?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Identity structure: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Core = timeless essence of the brand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Extended = provide texture and completeness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Value proposition: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Functional benefits (Volvo is safe </a:t>
            </a:r>
            <a:r>
              <a:rPr lang="en-US" sz="1400" i="1" dirty="0">
                <a:solidFill>
                  <a:srgbClr val="376092"/>
                </a:solidFill>
              </a:rPr>
              <a:t>because</a:t>
            </a:r>
            <a:r>
              <a:rPr lang="en-US" sz="1400" dirty="0">
                <a:solidFill>
                  <a:srgbClr val="376092"/>
                </a:solidFill>
              </a:rPr>
              <a:t>…)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Emotional benefits (I </a:t>
            </a:r>
            <a:r>
              <a:rPr lang="en-US" sz="1400" i="1" dirty="0">
                <a:solidFill>
                  <a:srgbClr val="376092"/>
                </a:solidFill>
              </a:rPr>
              <a:t>feel</a:t>
            </a:r>
            <a:r>
              <a:rPr lang="en-US" sz="1400" dirty="0">
                <a:solidFill>
                  <a:srgbClr val="376092"/>
                </a:solidFill>
              </a:rPr>
              <a:t> safe in a Volvo)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Self-expressive benefits (I </a:t>
            </a:r>
            <a:r>
              <a:rPr lang="en-US" sz="1400" i="1" dirty="0">
                <a:solidFill>
                  <a:srgbClr val="376092"/>
                </a:solidFill>
              </a:rPr>
              <a:t>am</a:t>
            </a:r>
            <a:r>
              <a:rPr lang="en-US" sz="1400" dirty="0">
                <a:solidFill>
                  <a:srgbClr val="376092"/>
                </a:solidFill>
              </a:rPr>
              <a:t> sporty by wearing Nike: “Just do it”)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Brand-customer relationship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"We're a Ford family"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80" y="2668336"/>
            <a:ext cx="1079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1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What is Brand Identity?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"Madison Avenue insists there is deep myth and symbolism going on here, or worse yet,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it makes ridiculous claims of distinctiveness: Describing their entrance into the premium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bottled-water market, a Donna Karan New York executive said that ' it just seems so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right. Water is international. It's real. It's part of you.' Or, as the ad director 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another designer-water brand said, ' Pure. Refreshing – all those adjectives that go with it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describe both us and the water ' (one wonders if  'shallow' and 'transparent' are among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those adjectives)." -- Thomas Vanderbilt, </a:t>
            </a:r>
            <a:r>
              <a:rPr lang="en-US" sz="1400" i="1" dirty="0">
                <a:solidFill>
                  <a:srgbClr val="376092"/>
                </a:solidFill>
              </a:rPr>
              <a:t>The Advertised Life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"Macy’s advertises ' Expressions – Faded attraction … the worn out jean from Calvin Klein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Sport.' ' Worn out in all the right places,' the copy continues, ' brand new jeans slip 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with the look and feel of old favorites. And when Calvin’s cool white crew neck is added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(a soon-to-be new favorite) you’re set for a totally relaxed mood.' 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-- John Fiske, </a:t>
            </a:r>
            <a:r>
              <a:rPr lang="en-US" sz="1400" i="1" dirty="0">
                <a:solidFill>
                  <a:srgbClr val="376092"/>
                </a:solidFill>
              </a:rPr>
              <a:t>The </a:t>
            </a:r>
            <a:r>
              <a:rPr lang="en-US" sz="1400" i="1" dirty="0" err="1">
                <a:solidFill>
                  <a:srgbClr val="376092"/>
                </a:solidFill>
              </a:rPr>
              <a:t>Jeaning</a:t>
            </a:r>
            <a:r>
              <a:rPr lang="en-US" sz="1400" i="1" dirty="0">
                <a:solidFill>
                  <a:srgbClr val="376092"/>
                </a:solidFill>
              </a:rPr>
              <a:t> of America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Breakout Questions: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How are jeans distinguished by brand (generic versus designer)?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are the dominant mythologies around jean marketing?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How are these implemented in brand and marketing strategies?</a:t>
            </a:r>
          </a:p>
        </p:txBody>
      </p:sp>
    </p:spTree>
    <p:extLst>
      <p:ext uri="{BB962C8B-B14F-4D97-AF65-F5344CB8AC3E}">
        <p14:creationId xmlns:p14="http://schemas.microsoft.com/office/powerpoint/2010/main" val="343719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Branding Nations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Danny Abelson / </a:t>
            </a:r>
            <a:r>
              <a:rPr lang="en-US" sz="1400" dirty="0" err="1">
                <a:solidFill>
                  <a:srgbClr val="376092"/>
                </a:solidFill>
              </a:rPr>
              <a:t>Tibor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Kalman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Canada Finds an Identity, Finally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Kim </a:t>
            </a:r>
            <a:r>
              <a:rPr lang="en-US" sz="1400" dirty="0" err="1">
                <a:solidFill>
                  <a:srgbClr val="376092"/>
                </a:solidFill>
              </a:rPr>
              <a:t>Hastreiter</a:t>
            </a:r>
            <a:r>
              <a:rPr lang="en-US" sz="1400" dirty="0">
                <a:solidFill>
                  <a:srgbClr val="376092"/>
                </a:solidFill>
              </a:rPr>
              <a:t> et al, </a:t>
            </a:r>
            <a:r>
              <a:rPr lang="en-US" sz="1400" i="1" dirty="0">
                <a:solidFill>
                  <a:srgbClr val="376092"/>
                </a:solidFill>
              </a:rPr>
              <a:t>Rebranding America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2" y="2023004"/>
            <a:ext cx="7786348" cy="4333345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01" y="1449368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01" y="1657159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6: brands, propaganda + identity (continued)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Branding Ideology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"Brain Scanning Christians for Branding Secrets" (</a:t>
            </a:r>
            <a:r>
              <a:rPr lang="en-US" sz="1400" i="1" dirty="0">
                <a:solidFill>
                  <a:srgbClr val="376092"/>
                </a:solidFill>
              </a:rPr>
              <a:t>Ad Age / Buy-ology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5" y="1429903"/>
            <a:ext cx="287999" cy="287999"/>
          </a:xfrm>
          <a:prstGeom prst="rect">
            <a:avLst/>
          </a:prstGeom>
        </p:spPr>
      </p:pic>
      <p:pic>
        <p:nvPicPr>
          <p:cNvPr id="5" name="Picture 4" descr="brain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4" y="1901633"/>
            <a:ext cx="6168774" cy="445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8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8925</TotalTime>
  <Words>2096</Words>
  <Application>Microsoft Macintosh PowerPoint</Application>
  <PresentationFormat>On-screen Show (4:3)</PresentationFormat>
  <Paragraphs>263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174</cp:revision>
  <dcterms:created xsi:type="dcterms:W3CDTF">2010-04-12T23:12:02Z</dcterms:created>
  <dcterms:modified xsi:type="dcterms:W3CDTF">2023-10-16T00:03:23Z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