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93455" r:id="rId4"/>
  </p:sldMasterIdLst>
  <p:notesMasterIdLst>
    <p:notesMasterId r:id="rId37"/>
  </p:notesMasterIdLst>
  <p:handoutMasterIdLst>
    <p:handoutMasterId r:id="rId38"/>
  </p:handoutMasterIdLst>
  <p:sldIdLst>
    <p:sldId id="256" r:id="rId5"/>
    <p:sldId id="257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87">
          <p15:clr>
            <a:srgbClr val="A4A3A4"/>
          </p15:clr>
        </p15:guide>
        <p15:guide id="2" pos="29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46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26" autoAdjust="0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928" y="176"/>
      </p:cViewPr>
      <p:guideLst>
        <p:guide orient="horz" pos="1187"/>
        <p:guide pos="29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B249DD-8BEA-304C-9BAE-175C76990D5F}" type="datetimeFigureOut">
              <a:rPr lang="en-US" smtClean="0"/>
              <a:t>9/12/23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067767-7DC9-0348-96FB-0ABB9D800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887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0D8CA-93BC-3A48-AD27-E78D6C56EB24}" type="datetimeFigureOut">
              <a:rPr lang="en-US" smtClean="0"/>
              <a:t>9/11/23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FE362-A350-2949-B4EE-1DCF96A64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485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5DB4-8003-BB48-B712-7E06A20CDED6}" type="datetime1">
              <a:rPr lang="en-CA" smtClean="0"/>
              <a:t>2023-09-11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7ED5B-449C-5B42-857E-D2C3C63F5E60}" type="datetime1">
              <a:rPr lang="en-CA" smtClean="0"/>
              <a:t>2023-09-11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554FD-8390-A34A-96E2-42857EE224B2}" type="datetime1">
              <a:rPr lang="en-CA" smtClean="0"/>
              <a:t>2023-09-11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0BDD6-B062-3F46-858B-F49D4E846AE3}" type="datetime1">
              <a:rPr lang="en-CA" smtClean="0"/>
              <a:t>2023-09-11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8CF4-3557-E54C-8D7A-1DDDDF5E883C}" type="datetime1">
              <a:rPr lang="en-CA" smtClean="0"/>
              <a:t>2023-09-11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F8FBA-C267-0F40-8A02-E6A7821A291E}" type="datetime1">
              <a:rPr lang="en-CA" smtClean="0"/>
              <a:t>2023-09-11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3A3E8-08E0-9F4D-82C2-2DB48CAAAE9E}" type="datetime1">
              <a:rPr lang="en-CA" smtClean="0"/>
              <a:t>2023-09-11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44C90-4ABE-2E41-B09E-841274E0B9B5}" type="datetime1">
              <a:rPr lang="en-CA" smtClean="0"/>
              <a:t>2023-09-11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66D2-7B85-6649-B068-976362077B25}" type="datetime1">
              <a:rPr lang="en-CA" smtClean="0"/>
              <a:t>2023-09-11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9B4B7-82EE-1440-8DC8-20746879C550}" type="datetime1">
              <a:rPr lang="en-CA" smtClean="0"/>
              <a:t>2023-09-11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1DE0C-0BC5-E84D-A15D-B33759DACDC1}" type="datetime1">
              <a:rPr lang="en-CA" smtClean="0"/>
              <a:t>2023-09-11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161C3-6334-5B44-B432-E408CD75785E}" type="datetime1">
              <a:rPr lang="en-CA" smtClean="0"/>
              <a:t>2023-09-11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e.org/details/chants_for_socialists_2105_librivox/socialistchants_02_morris_128kb.mp3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tarck.com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s://www.starck.com/starck-celebrates-designforall-for-the-20th-anniversary-of-his-collaboration-with-target-p3645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pRWOxRnYy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pRWOxRnYy4&amp;list=PL7aOIESFsMLBCHNwXlQkitfYTnMtCCybI&amp;index=6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ites.ualberta.ca/~yreshef/orga432/docs/TaylorScientificManagement.pdf" TargetMode="External"/><Relationship Id="rId5" Type="http://schemas.openxmlformats.org/officeDocument/2006/relationships/hyperlink" Target="http://www.fordham.edu/halsall/mod/adamsmith-summary.html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800px-Crystal_Palace_interior.jp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hyperlink" Target="http://www.learnmegood.ca/261/2/cholera.png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in-graph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4714" y="5714510"/>
            <a:ext cx="3762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F4623"/>
                </a:solidFill>
              </a:rPr>
              <a:t>WEEK 2 </a:t>
            </a:r>
          </a:p>
        </p:txBody>
      </p:sp>
    </p:spTree>
    <p:extLst>
      <p:ext uri="{BB962C8B-B14F-4D97-AF65-F5344CB8AC3E}">
        <p14:creationId xmlns:p14="http://schemas.microsoft.com/office/powerpoint/2010/main" val="4052007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10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2: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william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morris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art nouveau + industrialization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William Morris: </a:t>
            </a:r>
            <a:r>
              <a:rPr lang="en-US" sz="1400" i="1" dirty="0">
                <a:solidFill>
                  <a:srgbClr val="376092"/>
                </a:solidFill>
              </a:rPr>
              <a:t>Acanthus and Vine Tapestry </a:t>
            </a:r>
            <a:r>
              <a:rPr lang="en-US" sz="1400" dirty="0">
                <a:solidFill>
                  <a:srgbClr val="376092"/>
                </a:solidFill>
              </a:rPr>
              <a:t>(1879)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63" y="1445601"/>
            <a:ext cx="7044490" cy="527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50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11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2: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william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morris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art nouveau + industrialization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William Morris: Sketch/Final Design for </a:t>
            </a:r>
            <a:r>
              <a:rPr lang="en-US" sz="1400" i="1" dirty="0">
                <a:solidFill>
                  <a:srgbClr val="376092"/>
                </a:solidFill>
              </a:rPr>
              <a:t>Tulip and Willow </a:t>
            </a:r>
            <a:r>
              <a:rPr lang="en-US" sz="1400" dirty="0">
                <a:solidFill>
                  <a:srgbClr val="376092"/>
                </a:solidFill>
              </a:rPr>
              <a:t>(1873)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443790"/>
            <a:ext cx="6935537" cy="522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52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12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2: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william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morris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art nouveau + industrialization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William Morris: Design for </a:t>
            </a:r>
            <a:r>
              <a:rPr lang="en-US" sz="1400" i="1" dirty="0" err="1">
                <a:solidFill>
                  <a:srgbClr val="376092"/>
                </a:solidFill>
              </a:rPr>
              <a:t>Windrush</a:t>
            </a:r>
            <a:r>
              <a:rPr lang="en-US" sz="1400" dirty="0">
                <a:solidFill>
                  <a:srgbClr val="376092"/>
                </a:solidFill>
              </a:rPr>
              <a:t> (1881-1883)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62" y="1461188"/>
            <a:ext cx="8460017" cy="50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2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13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2: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william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morris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art nouveau + industrialization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5478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William Morris: </a:t>
            </a:r>
            <a:r>
              <a:rPr lang="en-US" sz="1400" dirty="0" err="1">
                <a:solidFill>
                  <a:srgbClr val="376092"/>
                </a:solidFill>
              </a:rPr>
              <a:t>Kelmscott</a:t>
            </a:r>
            <a:r>
              <a:rPr lang="en-US" sz="1400" dirty="0">
                <a:solidFill>
                  <a:srgbClr val="376092"/>
                </a:solidFill>
              </a:rPr>
              <a:t> Press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+ 1891-1898: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Established press to focus on traditional printing and book-making techniques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Used 15th century methods as much as possible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Rejected new lithographic methods of mass production which attempted to simulate the look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of woodblock prints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Partially a response to Morris' growing interest in writing and social critique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</a:t>
            </a:r>
            <a:r>
              <a:rPr lang="en-US" sz="1400" dirty="0" err="1">
                <a:solidFill>
                  <a:srgbClr val="376092"/>
                </a:solidFill>
              </a:rPr>
              <a:t>Kelmscott</a:t>
            </a:r>
            <a:r>
              <a:rPr lang="en-US" sz="1400" dirty="0">
                <a:solidFill>
                  <a:srgbClr val="376092"/>
                </a:solidFill>
              </a:rPr>
              <a:t> Productions: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Morris designed 3 typefaces (Golden, Troy, Chaucer)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Designed floriated borders and initials for the books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Drew inspiration from incunabula (books pre-1501)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and their woodcut illustrations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Selection of paper, ink, and concerns for the overall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integration of type and decorations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Complete control over all aspects of design, layout,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craft and production - cohesive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In 7 years, the press produced more than 18,000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copies of 53 different works, comprising 69 volumes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+ Legacy: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Kelmscott Press was the most famous press of the Arts and Crafts movement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Main inspiration for what became known as the "Private Press Movement" and inspired the  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revival of book arts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526" y="2999863"/>
            <a:ext cx="3641453" cy="237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05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14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2: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william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morris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art nouveau + industrialization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5693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William Morris: </a:t>
            </a:r>
            <a:r>
              <a:rPr lang="en-US" sz="1400" dirty="0" err="1">
                <a:solidFill>
                  <a:srgbClr val="376092"/>
                </a:solidFill>
              </a:rPr>
              <a:t>Kelmscott</a:t>
            </a:r>
            <a:r>
              <a:rPr lang="en-US" sz="1400" dirty="0">
                <a:solidFill>
                  <a:srgbClr val="376092"/>
                </a:solidFill>
              </a:rPr>
              <a:t> Press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                                                                                        + </a:t>
            </a:r>
            <a:r>
              <a:rPr lang="en-US" sz="1400" dirty="0" err="1">
                <a:solidFill>
                  <a:srgbClr val="376092"/>
                </a:solidFill>
              </a:rPr>
              <a:t>Kelmscott</a:t>
            </a:r>
            <a:r>
              <a:rPr lang="en-US" sz="1400" dirty="0">
                <a:solidFill>
                  <a:srgbClr val="376092"/>
                </a:solidFill>
              </a:rPr>
              <a:t> Press Typefaces &amp; Colophon (1897)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                                                                              + Based on fifteenth‐century models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                                                                              + Roman "Golden" type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                                                                              + Black letter "Troy" type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                                                                              + "Chaucer": revival of Troy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"I began printing books with the hope of producing some which would have a definite claim to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beauty, while at the same time they should be easy to read and should not dazzle the eye, or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trouble the intellect of the reader by eccentricity of form in the letters."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63" y="1574179"/>
            <a:ext cx="4176879" cy="404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617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15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2: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william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morris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art nouveau + industrialization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5909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William Morris: </a:t>
            </a:r>
            <a:r>
              <a:rPr lang="en-US" sz="1400" dirty="0" err="1">
                <a:solidFill>
                  <a:srgbClr val="376092"/>
                </a:solidFill>
              </a:rPr>
              <a:t>Kelmscott</a:t>
            </a:r>
            <a:r>
              <a:rPr lang="en-US" sz="1400" dirty="0">
                <a:solidFill>
                  <a:srgbClr val="376092"/>
                </a:solidFill>
              </a:rPr>
              <a:t> Press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                                                                                    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i="1" dirty="0">
                <a:solidFill>
                  <a:srgbClr val="376092"/>
                </a:solidFill>
              </a:rPr>
              <a:t>+ The Nature of Gothic</a:t>
            </a:r>
            <a:r>
              <a:rPr lang="en-US" sz="1400" dirty="0">
                <a:solidFill>
                  <a:srgbClr val="376092"/>
                </a:solidFill>
              </a:rPr>
              <a:t>, John Ruskin (1853)  + "Troilus and Criseyde," The </a:t>
            </a:r>
            <a:r>
              <a:rPr lang="en-US" sz="1400" dirty="0" err="1">
                <a:solidFill>
                  <a:srgbClr val="376092"/>
                </a:solidFill>
              </a:rPr>
              <a:t>Kelmscott</a:t>
            </a:r>
            <a:r>
              <a:rPr lang="en-US" sz="1400" dirty="0">
                <a:solidFill>
                  <a:srgbClr val="376092"/>
                </a:solidFill>
              </a:rPr>
              <a:t> </a:t>
            </a:r>
            <a:r>
              <a:rPr lang="en-US" sz="1400" i="1" dirty="0">
                <a:solidFill>
                  <a:srgbClr val="376092"/>
                </a:solidFill>
              </a:rPr>
              <a:t>Chaucer</a:t>
            </a:r>
            <a:r>
              <a:rPr lang="en-US" sz="1400" dirty="0">
                <a:solidFill>
                  <a:srgbClr val="376092"/>
                </a:solidFill>
              </a:rPr>
              <a:t> (1896)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64" y="1430420"/>
            <a:ext cx="6888292" cy="492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0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16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2: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william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morris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art nouveau + industrialization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William Morris: Socialism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He believed that we should judge culture by the amount of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freedom of expression allowed to individual workers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+ Difference between individuals based on their skills and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experiences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Rewarded for these differences/abilities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+ Socialism cannot be achieved by the actions of individuals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Belief that art can only flourish if capitalism disappears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"...art cannot have real life and growth under the present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system of commercialism and profit mongering."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Idealism: purpose before profit, education before consumption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Art as a "holy war against the age"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Founded on transformation of a way of living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"Art and Socialism" lecture (Leicester Secular Society 1884):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Marxist historian A. L. Morton: "Art and Socialism's outstanding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feature is perhaps the stress laid on work as a necessity of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human life, not merely as a means of obtaining a livelihood.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Morris insists that only Socialism can restore work to its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proper, central position."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668" y="1563973"/>
            <a:ext cx="3029312" cy="385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13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17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2: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william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morris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art nouveau + industrialization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5693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William Morris: "The Voice of Toil," </a:t>
            </a:r>
            <a:r>
              <a:rPr lang="en-US" sz="1400" i="1" dirty="0">
                <a:solidFill>
                  <a:srgbClr val="376092"/>
                </a:solidFill>
              </a:rPr>
              <a:t>Chants for Socialists </a:t>
            </a:r>
            <a:r>
              <a:rPr lang="en-US" sz="1400" dirty="0">
                <a:solidFill>
                  <a:srgbClr val="376092"/>
                </a:solidFill>
              </a:rPr>
              <a:t>(1915)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I heard men saying, Leave hope and praying,</a:t>
            </a:r>
          </a:p>
          <a:p>
            <a:r>
              <a:rPr lang="en-US" sz="1400" dirty="0">
                <a:solidFill>
                  <a:srgbClr val="376092"/>
                </a:solidFill>
              </a:rPr>
              <a:t>All days shall be as all have been;</a:t>
            </a:r>
          </a:p>
          <a:p>
            <a:r>
              <a:rPr lang="en-US" sz="1400" dirty="0">
                <a:solidFill>
                  <a:srgbClr val="376092"/>
                </a:solidFill>
              </a:rPr>
              <a:t>To-day and to-morrow bring fear and sorrow,</a:t>
            </a:r>
          </a:p>
          <a:p>
            <a:r>
              <a:rPr lang="en-US" sz="1400" dirty="0">
                <a:solidFill>
                  <a:srgbClr val="376092"/>
                </a:solidFill>
              </a:rPr>
              <a:t>The never-ending toil between.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When Earth was younger mid toil and hunger,</a:t>
            </a:r>
          </a:p>
          <a:p>
            <a:r>
              <a:rPr lang="en-US" sz="1400" dirty="0">
                <a:solidFill>
                  <a:srgbClr val="376092"/>
                </a:solidFill>
              </a:rPr>
              <a:t>In hope we strove, and our hands were strong;</a:t>
            </a:r>
          </a:p>
          <a:p>
            <a:r>
              <a:rPr lang="en-US" sz="1400" dirty="0">
                <a:solidFill>
                  <a:srgbClr val="376092"/>
                </a:solidFill>
              </a:rPr>
              <a:t>Then great men led us, with words they fed us,</a:t>
            </a:r>
          </a:p>
          <a:p>
            <a:r>
              <a:rPr lang="en-US" sz="1400" dirty="0">
                <a:solidFill>
                  <a:srgbClr val="376092"/>
                </a:solidFill>
              </a:rPr>
              <a:t>And bade us right the earthly wrong.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Go read in story their deeds and glory,</a:t>
            </a:r>
          </a:p>
          <a:p>
            <a:r>
              <a:rPr lang="en-US" sz="1400" dirty="0">
                <a:solidFill>
                  <a:srgbClr val="376092"/>
                </a:solidFill>
              </a:rPr>
              <a:t>Their names amidst the nameless dead;</a:t>
            </a:r>
          </a:p>
          <a:p>
            <a:r>
              <a:rPr lang="en-US" sz="1400" dirty="0">
                <a:solidFill>
                  <a:srgbClr val="376092"/>
                </a:solidFill>
              </a:rPr>
              <a:t>Turn then from lying to us slow-dying</a:t>
            </a:r>
          </a:p>
          <a:p>
            <a:r>
              <a:rPr lang="en-US" sz="1400" dirty="0">
                <a:solidFill>
                  <a:srgbClr val="376092"/>
                </a:solidFill>
              </a:rPr>
              <a:t>In that good world to which they led;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Where fast and faster our iron master,</a:t>
            </a:r>
          </a:p>
          <a:p>
            <a:r>
              <a:rPr lang="en-US" sz="1400" dirty="0">
                <a:solidFill>
                  <a:srgbClr val="376092"/>
                </a:solidFill>
              </a:rPr>
              <a:t>The thing we made, for ever drives,</a:t>
            </a:r>
          </a:p>
          <a:p>
            <a:r>
              <a:rPr lang="en-US" sz="1400" dirty="0">
                <a:solidFill>
                  <a:srgbClr val="376092"/>
                </a:solidFill>
              </a:rPr>
              <a:t>Bids us grind treasure and fashion pleasure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For other hopes and other lives.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Where home is a hovel and dull we grovel,</a:t>
            </a:r>
          </a:p>
          <a:p>
            <a:r>
              <a:rPr lang="en-US" sz="1400" dirty="0">
                <a:solidFill>
                  <a:srgbClr val="376092"/>
                </a:solidFill>
              </a:rPr>
              <a:t>Forgetting that the world is fair;</a:t>
            </a:r>
          </a:p>
          <a:p>
            <a:r>
              <a:rPr lang="en-US" sz="1400" dirty="0">
                <a:solidFill>
                  <a:srgbClr val="376092"/>
                </a:solidFill>
              </a:rPr>
              <a:t>Where no babe we cherish, lest its very soul perish;</a:t>
            </a:r>
          </a:p>
          <a:p>
            <a:r>
              <a:rPr lang="en-US" sz="1400" dirty="0">
                <a:solidFill>
                  <a:srgbClr val="376092"/>
                </a:solidFill>
              </a:rPr>
              <a:t>Where our mirth is crime, our love a snare.</a:t>
            </a:r>
          </a:p>
        </p:txBody>
      </p:sp>
      <p:sp>
        <p:nvSpPr>
          <p:cNvPr id="3" name="Rectangle 2"/>
          <p:cNvSpPr/>
          <p:nvPr/>
        </p:nvSpPr>
        <p:spPr>
          <a:xfrm>
            <a:off x="4531824" y="1482223"/>
            <a:ext cx="4572000" cy="526297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Who now shall lead us, what god shall heed us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As we lie in the hell our hands have won?</a:t>
            </a:r>
          </a:p>
          <a:p>
            <a:r>
              <a:rPr lang="en-US" sz="1400" dirty="0">
                <a:solidFill>
                  <a:srgbClr val="376092"/>
                </a:solidFill>
              </a:rPr>
              <a:t>For us are no rulers but fools and </a:t>
            </a:r>
            <a:r>
              <a:rPr lang="en-US" sz="1400" dirty="0" err="1">
                <a:solidFill>
                  <a:srgbClr val="376092"/>
                </a:solidFill>
              </a:rPr>
              <a:t>befoolers</a:t>
            </a:r>
            <a:r>
              <a:rPr lang="en-US" sz="1400" dirty="0">
                <a:solidFill>
                  <a:srgbClr val="376092"/>
                </a:solidFill>
              </a:rPr>
              <a:t>,</a:t>
            </a:r>
          </a:p>
          <a:p>
            <a:r>
              <a:rPr lang="en-US" sz="1400" dirty="0">
                <a:solidFill>
                  <a:srgbClr val="376092"/>
                </a:solidFill>
              </a:rPr>
              <a:t>The great are fallen, the wise men gone.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I heard men saying, Leave tears and praying,</a:t>
            </a:r>
          </a:p>
          <a:p>
            <a:r>
              <a:rPr lang="en-US" sz="1400" dirty="0">
                <a:solidFill>
                  <a:srgbClr val="376092"/>
                </a:solidFill>
              </a:rPr>
              <a:t>The sharp knife </a:t>
            </a:r>
            <a:r>
              <a:rPr lang="en-US" sz="1400" dirty="0" err="1">
                <a:solidFill>
                  <a:srgbClr val="376092"/>
                </a:solidFill>
              </a:rPr>
              <a:t>heedeth</a:t>
            </a:r>
            <a:r>
              <a:rPr lang="en-US" sz="1400" dirty="0">
                <a:solidFill>
                  <a:srgbClr val="376092"/>
                </a:solidFill>
              </a:rPr>
              <a:t> not the sheep;</a:t>
            </a:r>
          </a:p>
          <a:p>
            <a:r>
              <a:rPr lang="en-US" sz="1400" dirty="0">
                <a:solidFill>
                  <a:srgbClr val="376092"/>
                </a:solidFill>
              </a:rPr>
              <a:t>Are we not stronger than the rich and the </a:t>
            </a:r>
            <a:r>
              <a:rPr lang="en-US" sz="1400" dirty="0" err="1">
                <a:solidFill>
                  <a:srgbClr val="376092"/>
                </a:solidFill>
              </a:rPr>
              <a:t>wronger</a:t>
            </a:r>
            <a:r>
              <a:rPr lang="en-US" sz="1400" dirty="0">
                <a:solidFill>
                  <a:srgbClr val="376092"/>
                </a:solidFill>
              </a:rPr>
              <a:t>,</a:t>
            </a:r>
          </a:p>
          <a:p>
            <a:r>
              <a:rPr lang="en-US" sz="1400" dirty="0">
                <a:solidFill>
                  <a:srgbClr val="376092"/>
                </a:solidFill>
              </a:rPr>
              <a:t>When day breaks over dreams and sleep?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Come, shoulder to shoulder ere the world grows older!</a:t>
            </a:r>
          </a:p>
          <a:p>
            <a:r>
              <a:rPr lang="en-US" sz="1400" dirty="0">
                <a:solidFill>
                  <a:srgbClr val="376092"/>
                </a:solidFill>
              </a:rPr>
              <a:t>Help lies in </a:t>
            </a:r>
            <a:r>
              <a:rPr lang="en-US" sz="1400" dirty="0" err="1">
                <a:solidFill>
                  <a:srgbClr val="376092"/>
                </a:solidFill>
              </a:rPr>
              <a:t>nought</a:t>
            </a:r>
            <a:r>
              <a:rPr lang="en-US" sz="1400" dirty="0">
                <a:solidFill>
                  <a:srgbClr val="376092"/>
                </a:solidFill>
              </a:rPr>
              <a:t> but thee and me;</a:t>
            </a:r>
          </a:p>
          <a:p>
            <a:r>
              <a:rPr lang="en-US" sz="1400" dirty="0">
                <a:solidFill>
                  <a:srgbClr val="376092"/>
                </a:solidFill>
              </a:rPr>
              <a:t>Hope is before us, the long years that bore us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Bore leaders more than men may be.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Let dead hearts tarry and trade and marry,</a:t>
            </a:r>
          </a:p>
          <a:p>
            <a:r>
              <a:rPr lang="en-US" sz="1400" dirty="0">
                <a:solidFill>
                  <a:srgbClr val="376092"/>
                </a:solidFill>
              </a:rPr>
              <a:t>And trembling nurse their dreams of mirth,</a:t>
            </a:r>
          </a:p>
          <a:p>
            <a:r>
              <a:rPr lang="en-US" sz="1400" dirty="0">
                <a:solidFill>
                  <a:srgbClr val="376092"/>
                </a:solidFill>
              </a:rPr>
              <a:t>While we the living our lives are giving</a:t>
            </a:r>
          </a:p>
          <a:p>
            <a:r>
              <a:rPr lang="en-US" sz="1400" dirty="0">
                <a:solidFill>
                  <a:srgbClr val="376092"/>
                </a:solidFill>
              </a:rPr>
              <a:t>To bring the bright new world to birth.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Come, shoulder to shoulder ere earth grows older</a:t>
            </a:r>
          </a:p>
          <a:p>
            <a:r>
              <a:rPr lang="en-US" sz="1400" dirty="0">
                <a:solidFill>
                  <a:srgbClr val="376092"/>
                </a:solidFill>
              </a:rPr>
              <a:t>The Cause spreads over land and sea;</a:t>
            </a:r>
          </a:p>
          <a:p>
            <a:r>
              <a:rPr lang="en-US" sz="1400" dirty="0">
                <a:solidFill>
                  <a:srgbClr val="376092"/>
                </a:solidFill>
              </a:rPr>
              <a:t>Now the world </a:t>
            </a:r>
            <a:r>
              <a:rPr lang="en-US" sz="1400" dirty="0" err="1">
                <a:solidFill>
                  <a:srgbClr val="376092"/>
                </a:solidFill>
              </a:rPr>
              <a:t>shaketh</a:t>
            </a:r>
            <a:r>
              <a:rPr lang="en-US" sz="1400" dirty="0">
                <a:solidFill>
                  <a:srgbClr val="376092"/>
                </a:solidFill>
              </a:rPr>
              <a:t>, and fear </a:t>
            </a:r>
            <a:r>
              <a:rPr lang="en-US" sz="1400" dirty="0" err="1">
                <a:solidFill>
                  <a:srgbClr val="376092"/>
                </a:solidFill>
              </a:rPr>
              <a:t>awaketh</a:t>
            </a:r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And joy at last for thee and me. </a:t>
            </a:r>
          </a:p>
        </p:txBody>
      </p:sp>
      <p:pic>
        <p:nvPicPr>
          <p:cNvPr id="10" name="Picture 9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96" y="1002641"/>
            <a:ext cx="287999" cy="28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86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18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2: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william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morris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art nouveau + industrialization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5693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Influence of John Ruskin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Critic, Socialist: produced influential essays on art and architecture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Declared that it was not possible to be a rich socialist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Believed art communicated an understanding of nature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True artists reject conventions/contrivances and derive aesthetic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sensibility through direct observation and study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Art communicated truth: expression of moral beliefs of the artist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Strength, solidarity, aspiration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Rejection of mechanization and standardization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Relationship between worker/guild, worker/community,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worker/nature, worker/God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Demoralizing effects of the Industrial Revolution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</a:t>
            </a:r>
            <a:r>
              <a:rPr lang="en-US" sz="1400" i="1" dirty="0">
                <a:solidFill>
                  <a:srgbClr val="376092"/>
                </a:solidFill>
              </a:rPr>
              <a:t>The Nature of Gothic </a:t>
            </a:r>
            <a:r>
              <a:rPr lang="en-US" sz="1400" dirty="0">
                <a:solidFill>
                  <a:srgbClr val="376092"/>
                </a:solidFill>
              </a:rPr>
              <a:t>(1853): "...the liberty of every workman...a freedom of thought, and rank in 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scale of being, such as no laws, no charters, no charities can secure."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Attacked Capitalism: failed to acknowledge human desires and motivations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Jobs should be paid at fixed rates: best workers are employed, not those offering to do so at the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cheapest price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"Nay, but I choose my physician and my clergyman, thus indicating my sense of the quality of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their work. By all means also, choose your bricklayer; that is the proper reward of the good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workman, to be 'chosen.'"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Workers being used as tools, not as people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580" y="1290640"/>
            <a:ext cx="25654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11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19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2: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william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morris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art nouveau + industrialization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5047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The Paradox of Everyday Design (A Critique)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Art and Crafts Production: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Time-consuming, </a:t>
            </a:r>
            <a:r>
              <a:rPr lang="en-US" sz="1400" dirty="0" err="1">
                <a:solidFill>
                  <a:srgbClr val="376092"/>
                </a:solidFill>
              </a:rPr>
              <a:t>labourious</a:t>
            </a:r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     + Competing with cheaper, industrial products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More expensive, due to effort, materials, processes,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and limited production volume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Charge premium prices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Paradox: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+ Designing for the "everyman," in order to overcome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the pressure of life resulting from industrialization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Advocated "buying goods at due price."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Not affordable to the intended audience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Middle-class and wealthy primary </a:t>
            </a:r>
            <a:r>
              <a:rPr lang="en-US" sz="1400" dirty="0" err="1">
                <a:solidFill>
                  <a:srgbClr val="376092"/>
                </a:solidFill>
              </a:rPr>
              <a:t>clientelle</a:t>
            </a:r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          + Elitist? Out of touch with societal conditions? 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+ Didactic ("educating" the public)?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Questions/discussion topics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Cultural cachet of Socialism?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Value of aesthetics to typical urban factory worker?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Philosophical expression, or valid alternative?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Well-known designers working for Target? H&amp;M?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Moral/ethical values of </a:t>
            </a:r>
            <a:r>
              <a:rPr lang="en-US" sz="1400" dirty="0" err="1">
                <a:solidFill>
                  <a:srgbClr val="376092"/>
                </a:solidFill>
              </a:rPr>
              <a:t>Dollarama</a:t>
            </a:r>
            <a:r>
              <a:rPr lang="en-US" sz="1400" dirty="0">
                <a:solidFill>
                  <a:srgbClr val="376092"/>
                </a:solidFill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125" y="1504266"/>
            <a:ext cx="3926904" cy="4605087"/>
          </a:xfrm>
          <a:prstGeom prst="rect">
            <a:avLst/>
          </a:prstGeom>
        </p:spPr>
      </p:pic>
      <p:pic>
        <p:nvPicPr>
          <p:cNvPr id="10" name="Picture 9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624" y="5547904"/>
            <a:ext cx="287999" cy="287999"/>
          </a:xfrm>
          <a:prstGeom prst="rect">
            <a:avLst/>
          </a:prstGeom>
        </p:spPr>
      </p:pic>
      <p:pic>
        <p:nvPicPr>
          <p:cNvPr id="11" name="Picture 10">
            <a:hlinkClick r:id="rId6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8" y="5553256"/>
            <a:ext cx="287999" cy="28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13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2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2: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william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morris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art nouveau + industrialization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76092"/>
                </a:solidFill>
              </a:rPr>
              <a:t>+ Overview + Heads-Up:</a:t>
            </a:r>
          </a:p>
          <a:p>
            <a:endParaRPr lang="en-US" dirty="0">
              <a:solidFill>
                <a:srgbClr val="376092"/>
              </a:solidFill>
            </a:endParaRPr>
          </a:p>
          <a:p>
            <a:r>
              <a:rPr lang="en-US" dirty="0">
                <a:solidFill>
                  <a:srgbClr val="376092"/>
                </a:solidFill>
              </a:rPr>
              <a:t>+ Lecture</a:t>
            </a:r>
          </a:p>
          <a:p>
            <a:r>
              <a:rPr lang="en-US" dirty="0">
                <a:solidFill>
                  <a:srgbClr val="376092"/>
                </a:solidFill>
              </a:rPr>
              <a:t>     + William Morris and the Arts and Crafts Movement</a:t>
            </a:r>
          </a:p>
          <a:p>
            <a:r>
              <a:rPr lang="en-US" dirty="0">
                <a:solidFill>
                  <a:srgbClr val="376092"/>
                </a:solidFill>
              </a:rPr>
              <a:t>     + Evolution of Art Nouveau</a:t>
            </a:r>
          </a:p>
          <a:p>
            <a:endParaRPr lang="en-US" dirty="0">
              <a:solidFill>
                <a:srgbClr val="376092"/>
              </a:solidFill>
            </a:endParaRPr>
          </a:p>
          <a:p>
            <a:r>
              <a:rPr lang="en-US" dirty="0">
                <a:solidFill>
                  <a:srgbClr val="376092"/>
                </a:solidFill>
              </a:rPr>
              <a:t>+ Break</a:t>
            </a:r>
          </a:p>
          <a:p>
            <a:endParaRPr lang="en-US" dirty="0">
              <a:solidFill>
                <a:srgbClr val="376092"/>
              </a:solidFill>
            </a:endParaRPr>
          </a:p>
          <a:p>
            <a:r>
              <a:rPr lang="en-US" dirty="0">
                <a:solidFill>
                  <a:srgbClr val="376092"/>
                </a:solidFill>
              </a:rPr>
              <a:t>+ Tutorial Activity and Video Screening</a:t>
            </a:r>
          </a:p>
          <a:p>
            <a:r>
              <a:rPr lang="en-US" dirty="0">
                <a:solidFill>
                  <a:srgbClr val="376092"/>
                </a:solidFill>
              </a:rPr>
              <a:t>     + Arts and Crafts discussion</a:t>
            </a:r>
          </a:p>
          <a:p>
            <a:r>
              <a:rPr lang="en-US" dirty="0">
                <a:solidFill>
                  <a:srgbClr val="376092"/>
                </a:solidFill>
              </a:rPr>
              <a:t>     + Video screening: Thank You for the Music, Dir. Mika </a:t>
            </a:r>
            <a:r>
              <a:rPr lang="en-US" dirty="0" err="1">
                <a:solidFill>
                  <a:srgbClr val="376092"/>
                </a:solidFill>
              </a:rPr>
              <a:t>Taanila</a:t>
            </a:r>
            <a:r>
              <a:rPr lang="en-US" dirty="0">
                <a:solidFill>
                  <a:srgbClr val="376092"/>
                </a:solidFill>
              </a:rPr>
              <a:t> (20:00) </a:t>
            </a:r>
          </a:p>
          <a:p>
            <a:endParaRPr lang="en-US" dirty="0">
              <a:solidFill>
                <a:srgbClr val="376092"/>
              </a:solidFill>
            </a:endParaRPr>
          </a:p>
          <a:p>
            <a:r>
              <a:rPr lang="en-US" dirty="0">
                <a:solidFill>
                  <a:srgbClr val="376092"/>
                </a:solidFill>
              </a:rPr>
              <a:t>+ Agendas</a:t>
            </a:r>
          </a:p>
          <a:p>
            <a:r>
              <a:rPr lang="en-US" dirty="0">
                <a:solidFill>
                  <a:srgbClr val="376092"/>
                </a:solidFill>
              </a:rPr>
              <a:t>     + Note key dates and deliverables</a:t>
            </a:r>
          </a:p>
        </p:txBody>
      </p:sp>
      <p:pic>
        <p:nvPicPr>
          <p:cNvPr id="11" name="Picture 10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488" y="3757851"/>
            <a:ext cx="287999" cy="28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83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20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2: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william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morris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art nouveau + industrialization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Art Nouveau: An Overview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Arts and Crafts Movement Leads to Art Nouveau: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Looking back at history as inspiration, but adapting to a more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Modern sensibility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+ 1880s to pre-WWI: "The New Art":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Inspiration from wild/unruly aspects of natural world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Influence of Darwin (1859): humans no longer above nature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Themes: metamorphosis, hybridity, fusion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Primarily influenced applied arts, graphics, illustration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Iconic qualities: sinuous lines and "whiplash" curves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Derived and inspired by Victorian botanical studies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Flowing line is a metaphor for freedom and release from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the weight of artistic tradition and critical expectations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Seeking to break away from past styles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+ Outgrowth from Arts and Crafts and Aesthetic Movements: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+ Seeking reform through art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Advocated for unity of the arts: against segregation between fine arts (painting, sculpture, etc.)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and the "lesser" decorative arts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Attempted to synthesize art and craft through </a:t>
            </a:r>
            <a:r>
              <a:rPr lang="en-US" sz="1400" i="1" dirty="0" err="1">
                <a:solidFill>
                  <a:srgbClr val="376092"/>
                </a:solidFill>
              </a:rPr>
              <a:t>Gesamtkunstwerk</a:t>
            </a:r>
            <a:r>
              <a:rPr lang="en-US" sz="1400" dirty="0">
                <a:solidFill>
                  <a:srgbClr val="376092"/>
                </a:solidFill>
              </a:rPr>
              <a:t> ("total work of art”, Wagner)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Often seen in the works of architects: design all elements of interior/exterior/utility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Victor </a:t>
            </a:r>
            <a:r>
              <a:rPr lang="en-US" sz="1400" dirty="0" err="1">
                <a:solidFill>
                  <a:srgbClr val="376092"/>
                </a:solidFill>
              </a:rPr>
              <a:t>Horta</a:t>
            </a:r>
            <a:r>
              <a:rPr lang="en-US" sz="1400" dirty="0">
                <a:solidFill>
                  <a:srgbClr val="376092"/>
                </a:solidFill>
              </a:rPr>
              <a:t>, Henry van de </a:t>
            </a:r>
            <a:r>
              <a:rPr lang="en-US" sz="1400" dirty="0" err="1">
                <a:solidFill>
                  <a:srgbClr val="376092"/>
                </a:solidFill>
              </a:rPr>
              <a:t>Velde</a:t>
            </a:r>
            <a:r>
              <a:rPr lang="en-US" sz="1400" dirty="0">
                <a:solidFill>
                  <a:srgbClr val="376092"/>
                </a:solidFill>
              </a:rPr>
              <a:t>, Josef Hoffman, etc.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980" y="1523993"/>
            <a:ext cx="27940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64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21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2: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william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morris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art nouveau + industrialization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Art Nouveau: Cultural Influences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Primarily Centered in France: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Developed in other areas of Europe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Style </a:t>
            </a:r>
            <a:r>
              <a:rPr lang="en-US" sz="1400" dirty="0" err="1">
                <a:solidFill>
                  <a:srgbClr val="376092"/>
                </a:solidFill>
              </a:rPr>
              <a:t>nouille</a:t>
            </a:r>
            <a:r>
              <a:rPr lang="en-US" sz="1400" dirty="0">
                <a:solidFill>
                  <a:srgbClr val="376092"/>
                </a:solidFill>
              </a:rPr>
              <a:t>/Style coup de </a:t>
            </a:r>
            <a:r>
              <a:rPr lang="en-US" sz="1400" dirty="0" err="1">
                <a:solidFill>
                  <a:srgbClr val="376092"/>
                </a:solidFill>
              </a:rPr>
              <a:t>fouet</a:t>
            </a:r>
            <a:r>
              <a:rPr lang="en-US" sz="1400" dirty="0">
                <a:solidFill>
                  <a:srgbClr val="376092"/>
                </a:solidFill>
              </a:rPr>
              <a:t> (Belgium); </a:t>
            </a:r>
            <a:r>
              <a:rPr lang="en-US" sz="1400" dirty="0" err="1">
                <a:solidFill>
                  <a:srgbClr val="376092"/>
                </a:solidFill>
              </a:rPr>
              <a:t>Jugendstil</a:t>
            </a:r>
            <a:r>
              <a:rPr lang="en-US" sz="1400" dirty="0">
                <a:solidFill>
                  <a:srgbClr val="376092"/>
                </a:solidFill>
              </a:rPr>
              <a:t>/"young style"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(Germany); </a:t>
            </a:r>
            <a:r>
              <a:rPr lang="en-US" sz="1400" dirty="0" err="1">
                <a:solidFill>
                  <a:srgbClr val="376092"/>
                </a:solidFill>
              </a:rPr>
              <a:t>Modernista</a:t>
            </a:r>
            <a:r>
              <a:rPr lang="en-US" sz="1400" dirty="0">
                <a:solidFill>
                  <a:srgbClr val="376092"/>
                </a:solidFill>
              </a:rPr>
              <a:t> (Barcelona), etc.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Spread to the United States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"Tiffany Style": Louis Comfort Tiffany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Global Influences: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Urban style, decorating industrial cities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Exotic themes: Asian and Islamic arts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Japanese Arts: especially </a:t>
            </a:r>
            <a:r>
              <a:rPr lang="en-US" sz="1400" dirty="0" err="1">
                <a:solidFill>
                  <a:srgbClr val="376092"/>
                </a:solidFill>
              </a:rPr>
              <a:t>Ukiyo</a:t>
            </a:r>
            <a:r>
              <a:rPr lang="en-US" sz="1400" dirty="0">
                <a:solidFill>
                  <a:srgbClr val="376092"/>
                </a:solidFill>
              </a:rPr>
              <a:t>-e prints ("floating world")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Termed "</a:t>
            </a:r>
            <a:r>
              <a:rPr lang="en-US" sz="1400" dirty="0" err="1">
                <a:solidFill>
                  <a:srgbClr val="376092"/>
                </a:solidFill>
              </a:rPr>
              <a:t>Japonisme</a:t>
            </a:r>
            <a:r>
              <a:rPr lang="en-US" sz="1400" dirty="0">
                <a:solidFill>
                  <a:srgbClr val="376092"/>
                </a:solidFill>
              </a:rPr>
              <a:t>" in 1850s-1860s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Result of trade expansion in Japan (Commodore Perry)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Legacy of Art Nouveau: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International in scope, but short‐lived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Precursor of Modernism: elimination of superfluous ornament     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Influenced Art Deco designs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Art Nouveau-inspired graphics became popular again in 1960s: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social and political turbulence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Gained </a:t>
            </a:r>
            <a:r>
              <a:rPr lang="en-US" sz="1400" dirty="0" err="1">
                <a:solidFill>
                  <a:srgbClr val="376092"/>
                </a:solidFill>
              </a:rPr>
              <a:t>favour</a:t>
            </a:r>
            <a:r>
              <a:rPr lang="en-US" sz="1400" dirty="0">
                <a:solidFill>
                  <a:srgbClr val="376092"/>
                </a:solidFill>
              </a:rPr>
              <a:t> with a new generation challenging conventional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taste and ideas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909" y="1550736"/>
            <a:ext cx="2424070" cy="480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76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22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2: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william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morris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art nouveau + industrialization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Hector </a:t>
            </a:r>
            <a:r>
              <a:rPr lang="en-US" sz="1400" dirty="0" err="1">
                <a:solidFill>
                  <a:srgbClr val="376092"/>
                </a:solidFill>
              </a:rPr>
              <a:t>Guimard</a:t>
            </a:r>
            <a:r>
              <a:rPr lang="en-US" sz="1400" dirty="0">
                <a:solidFill>
                  <a:srgbClr val="376092"/>
                </a:solidFill>
              </a:rPr>
              <a:t>, </a:t>
            </a:r>
            <a:r>
              <a:rPr lang="en-US" sz="1400" i="1" dirty="0">
                <a:solidFill>
                  <a:srgbClr val="376092"/>
                </a:solidFill>
              </a:rPr>
              <a:t>Entrance to the </a:t>
            </a:r>
            <a:r>
              <a:rPr lang="en-US" sz="1400" i="1" dirty="0" err="1">
                <a:solidFill>
                  <a:srgbClr val="376092"/>
                </a:solidFill>
              </a:rPr>
              <a:t>Métropolitan</a:t>
            </a:r>
            <a:r>
              <a:rPr lang="en-US" sz="1400" i="1" dirty="0">
                <a:solidFill>
                  <a:srgbClr val="376092"/>
                </a:solidFill>
              </a:rPr>
              <a:t> </a:t>
            </a:r>
            <a:r>
              <a:rPr lang="en-US" sz="1400" dirty="0">
                <a:solidFill>
                  <a:srgbClr val="376092"/>
                </a:solidFill>
              </a:rPr>
              <a:t>(1899)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Manufactured in prefabricated sections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Permit different configurations for different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locations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Influence of industrial technologies, combined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with natural aesthetics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+ Use of cast iron and industrial sheet glass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Symbol of modernity and strength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"</a:t>
            </a:r>
            <a:r>
              <a:rPr lang="en-US" sz="1400" dirty="0" err="1">
                <a:solidFill>
                  <a:srgbClr val="376092"/>
                </a:solidFill>
              </a:rPr>
              <a:t>Guillmard</a:t>
            </a:r>
            <a:r>
              <a:rPr lang="en-US" sz="1400" dirty="0">
                <a:solidFill>
                  <a:srgbClr val="376092"/>
                </a:solidFill>
              </a:rPr>
              <a:t> style" or "Style </a:t>
            </a:r>
            <a:r>
              <a:rPr lang="en-US" sz="1400" dirty="0" err="1">
                <a:solidFill>
                  <a:srgbClr val="376092"/>
                </a:solidFill>
              </a:rPr>
              <a:t>Métro</a:t>
            </a:r>
            <a:r>
              <a:rPr lang="en-US" sz="1400" dirty="0">
                <a:solidFill>
                  <a:srgbClr val="376092"/>
                </a:solidFill>
              </a:rPr>
              <a:t>"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3" y="1759286"/>
            <a:ext cx="7940842" cy="480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43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23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2: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william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morris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art nouveau + industrialization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The Politics </a:t>
            </a:r>
            <a:r>
              <a:rPr lang="en-US" sz="1400">
                <a:solidFill>
                  <a:srgbClr val="376092"/>
                </a:solidFill>
              </a:rPr>
              <a:t>of Ornament</a:t>
            </a:r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Decoration was seen as an expression of emotion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Key aesthetic approach that ties together the disparate practices of Art Nouveau practitioners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Means of courting wealthy patrons, radical/liberal educated classes, and the socially aspiring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Seen as a modern, urban style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Relation to today: green conscience, ethical/fair trade, organic (luxury premium)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Early Modernists saw art as a spiritual matter and movements as crusades with implications wider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than the aesthetic domain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+ Reformist zeal/mysticism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63" y="3622614"/>
            <a:ext cx="4567237" cy="305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2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24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2: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william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morris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art nouveau + industrialization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Victor </a:t>
            </a:r>
            <a:r>
              <a:rPr lang="en-US" sz="1400" dirty="0" err="1">
                <a:solidFill>
                  <a:srgbClr val="376092"/>
                </a:solidFill>
              </a:rPr>
              <a:t>Horta</a:t>
            </a:r>
            <a:r>
              <a:rPr lang="en-US" sz="1400" dirty="0">
                <a:solidFill>
                  <a:srgbClr val="376092"/>
                </a:solidFill>
              </a:rPr>
              <a:t> (Belgian)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Key architect of European Art Nouveau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</a:t>
            </a:r>
            <a:r>
              <a:rPr lang="en-US" sz="1400" i="1" dirty="0" err="1">
                <a:solidFill>
                  <a:srgbClr val="376092"/>
                </a:solidFill>
              </a:rPr>
              <a:t>Hôtel</a:t>
            </a:r>
            <a:r>
              <a:rPr lang="en-US" sz="1400" i="1" dirty="0">
                <a:solidFill>
                  <a:srgbClr val="376092"/>
                </a:solidFill>
              </a:rPr>
              <a:t> Tassel</a:t>
            </a:r>
            <a:r>
              <a:rPr lang="en-US" sz="1400" dirty="0">
                <a:solidFill>
                  <a:srgbClr val="376092"/>
                </a:solidFill>
              </a:rPr>
              <a:t>, Brussels (1892-3)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45" y="1845867"/>
            <a:ext cx="8479959" cy="347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153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25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2: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william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morris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art nouveau + industrialization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Louis Comfort Tiffany (American)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12" y="1403664"/>
            <a:ext cx="8509184" cy="495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496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26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2: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william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morris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art nouveau + industrialization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5047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</a:t>
            </a:r>
            <a:r>
              <a:rPr lang="en-US" sz="1400" dirty="0" err="1">
                <a:solidFill>
                  <a:srgbClr val="376092"/>
                </a:solidFill>
              </a:rPr>
              <a:t>Alfons</a:t>
            </a:r>
            <a:r>
              <a:rPr lang="en-US" sz="1400" dirty="0">
                <a:solidFill>
                  <a:srgbClr val="376092"/>
                </a:solidFill>
              </a:rPr>
              <a:t> </a:t>
            </a:r>
            <a:r>
              <a:rPr lang="en-US" sz="1400" dirty="0" err="1">
                <a:solidFill>
                  <a:srgbClr val="376092"/>
                </a:solidFill>
              </a:rPr>
              <a:t>Mucha</a:t>
            </a:r>
            <a:r>
              <a:rPr lang="en-US" sz="1400" dirty="0">
                <a:solidFill>
                  <a:srgbClr val="376092"/>
                </a:solidFill>
              </a:rPr>
              <a:t> (Czech)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i="1" dirty="0">
                <a:solidFill>
                  <a:srgbClr val="376092"/>
                </a:solidFill>
              </a:rPr>
              <a:t>+ The Seasons </a:t>
            </a:r>
            <a:r>
              <a:rPr lang="en-US" sz="1400" dirty="0">
                <a:solidFill>
                  <a:srgbClr val="376092"/>
                </a:solidFill>
              </a:rPr>
              <a:t>(1896)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80" y="1463165"/>
            <a:ext cx="8454100" cy="419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521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27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2: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william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morris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art nouveau + industrialization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63" y="1524000"/>
            <a:ext cx="8120563" cy="51685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3624" y="1042745"/>
            <a:ext cx="83793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Aubrey Beardsley (English)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                                                                             + </a:t>
            </a:r>
            <a:r>
              <a:rPr lang="en-US" sz="1400" i="1" dirty="0" err="1">
                <a:solidFill>
                  <a:srgbClr val="376092"/>
                </a:solidFill>
              </a:rPr>
              <a:t>J'ai</a:t>
            </a:r>
            <a:r>
              <a:rPr lang="en-US" sz="1400" i="1" dirty="0">
                <a:solidFill>
                  <a:srgbClr val="376092"/>
                </a:solidFill>
              </a:rPr>
              <a:t> </a:t>
            </a:r>
            <a:r>
              <a:rPr lang="en-US" sz="1400" i="1" dirty="0" err="1">
                <a:solidFill>
                  <a:srgbClr val="376092"/>
                </a:solidFill>
              </a:rPr>
              <a:t>baisé</a:t>
            </a:r>
            <a:r>
              <a:rPr lang="en-US" sz="1400" i="1" dirty="0">
                <a:solidFill>
                  <a:srgbClr val="376092"/>
                </a:solidFill>
              </a:rPr>
              <a:t> ta bouche </a:t>
            </a:r>
            <a:r>
              <a:rPr lang="en-US" sz="1400" i="1" dirty="0" err="1">
                <a:solidFill>
                  <a:srgbClr val="376092"/>
                </a:solidFill>
              </a:rPr>
              <a:t>Jokanaan</a:t>
            </a:r>
            <a:r>
              <a:rPr lang="en-US" sz="1400" i="1" dirty="0">
                <a:solidFill>
                  <a:srgbClr val="376092"/>
                </a:solidFill>
              </a:rPr>
              <a:t> </a:t>
            </a:r>
            <a:r>
              <a:rPr lang="en-US" sz="1400" dirty="0">
                <a:solidFill>
                  <a:srgbClr val="376092"/>
                </a:solidFill>
              </a:rPr>
              <a:t>(1894)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                                                                   From Oscar Wilde's </a:t>
            </a:r>
            <a:r>
              <a:rPr lang="en-US" sz="1400" i="1" dirty="0">
                <a:solidFill>
                  <a:srgbClr val="376092"/>
                </a:solidFill>
              </a:rPr>
              <a:t>Salomé</a:t>
            </a:r>
          </a:p>
        </p:txBody>
      </p:sp>
    </p:spTree>
    <p:extLst>
      <p:ext uri="{BB962C8B-B14F-4D97-AF65-F5344CB8AC3E}">
        <p14:creationId xmlns:p14="http://schemas.microsoft.com/office/powerpoint/2010/main" val="37194281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28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2: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william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morris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art nouveau + industrialization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Aubrey Beardsley (English)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63" y="1324643"/>
            <a:ext cx="7604167" cy="539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98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29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2: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william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morris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art nouveau + industrialization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Reflective Summaries (15% - 5% each; due Sept. 26, Oct. 24, Nov. 14)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Based on readings from previous two weeks (1-3 / 4-6 / 7-9)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Select one reading/website/film on which to focus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Select an everyday artifact/object/ritual/graphic image to illustrate (or contradict) one of the main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concepts of the chosen reference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May be contemporary or from a previous era (CANNOT be an example referred to in article or </a:t>
            </a:r>
            <a:br>
              <a:rPr lang="en-US" sz="1400" dirty="0">
                <a:solidFill>
                  <a:srgbClr val="376092"/>
                </a:solidFill>
              </a:rPr>
            </a:br>
            <a:r>
              <a:rPr lang="en-US" sz="1400" dirty="0">
                <a:solidFill>
                  <a:srgbClr val="376092"/>
                </a:solidFill>
              </a:rPr>
              <a:t>               class presentation)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Relate the artifact to the article, including the following: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An overview of the specific qualities, characteristics, and connotations that connect it to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the reading/resource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+ A summary of how the artifact relates to the general themes of the lecture on that week</a:t>
            </a:r>
          </a:p>
          <a:p>
            <a:r>
              <a:rPr lang="en-US" sz="1400" dirty="0">
                <a:solidFill>
                  <a:srgbClr val="376092"/>
                </a:solidFill>
              </a:rPr>
              <a:t>+ An indication of key historical and political influences from the era of the artifact’s production</a:t>
            </a:r>
          </a:p>
          <a:p>
            <a:r>
              <a:rPr lang="en-US" sz="1400" dirty="0">
                <a:solidFill>
                  <a:srgbClr val="376092"/>
                </a:solidFill>
              </a:rPr>
              <a:t>+ A statement on how it activates/reflects the culture of its time and place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Format: approximately 500 words, PDF format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Include: title, name, id, course, date, name of artifact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Include a photograph of the selected artifact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Upload digital copy to Moodle</a:t>
            </a:r>
          </a:p>
        </p:txBody>
      </p:sp>
    </p:spTree>
    <p:extLst>
      <p:ext uri="{BB962C8B-B14F-4D97-AF65-F5344CB8AC3E}">
        <p14:creationId xmlns:p14="http://schemas.microsoft.com/office/powerpoint/2010/main" val="1388709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3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2: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william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morris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art nouveau + industrialization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Migration to Cities and the Aesthetic Impacts of Mass Production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Early Industrial Revolution: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Late 18th - early 19th century (1760-1840)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Major shifts in agriculture, manufacturing, mining, and transport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Manual </a:t>
            </a:r>
            <a:r>
              <a:rPr lang="en-US" sz="1400" dirty="0" err="1">
                <a:solidFill>
                  <a:srgbClr val="376092"/>
                </a:solidFill>
              </a:rPr>
              <a:t>labour</a:t>
            </a:r>
            <a:r>
              <a:rPr lang="en-US" sz="1400" dirty="0">
                <a:solidFill>
                  <a:srgbClr val="376092"/>
                </a:solidFill>
              </a:rPr>
              <a:t> and animal-based farming shifted to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factory and machine production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Result of major developments in science: the dominating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cultural influence of the late 17th - early 18th centuries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Change in socio-economic and cultural conditions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Almost every aspect of modern life was influenced 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Mass migration to city centers to seek steady employment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Secondary businesses and services to support development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of mass production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Cheaper, smaller residences/apartments; proximity to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goods/services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Initially began with mechanization of textile industry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Trade expansion facilitated by establishment of infrastructure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(canals, roads, railways) and the steam engine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372" y="1042745"/>
            <a:ext cx="2596945" cy="531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127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30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2: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william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morris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art nouveau + industrialization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Major Assignment: "Just What is it That Makes Today’s Homes So Different, So Appealing?”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Part 1: Research (30%, due  October 31)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Part 2: Integration (40%, due November 28)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                                                                                                + Richard Hamilton (1956)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64" y="1860398"/>
            <a:ext cx="4577932" cy="476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65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31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2: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william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morris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art nouveau + industrialization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5693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Major Assignment: "Just What is it That Makes Today’s Homes So Different, So Appealing?”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+ Overview: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Commit to a specific artifact, live with it, document your interactions/environment/context of use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Can be almost anything (shampoo, coffee cup, typeface, etc.) - be specific!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Collection of information, texts, photographs that help you to better understand the life and story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of your artifact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Determine how it influences, and is influenced by the culture/world in which it operates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Will be the subject of your entire semester of research--choose carefully!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+ Part 1: Research (30%, due  October 31)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Anthropological field study</a:t>
            </a:r>
          </a:p>
          <a:p>
            <a:r>
              <a:rPr lang="en-US" sz="1400" dirty="0">
                <a:solidFill>
                  <a:srgbClr val="376092"/>
                </a:solidFill>
              </a:rPr>
              <a:t>+ Section 1: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Explain your choice; personal resonance/significance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Describe its physical characteristics; 10 captioned photos, brief text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Detailed description of its contextual environments; 5 captioned in-situ photos, brief text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Capture within its natural environment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+ Section 2: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+ 10 captioned images of different but comparable products; same codes/cultural signals and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connotations (cannot be different brands of same artifact type)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Choose 4 photos to elaborate on how each expands your understanding of the original artifact</a:t>
            </a:r>
          </a:p>
          <a:p>
            <a:r>
              <a:rPr lang="en-US" sz="1400" dirty="0">
                <a:solidFill>
                  <a:srgbClr val="376092"/>
                </a:solidFill>
              </a:rPr>
              <a:t>+ Section 3: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Summary/Conclusions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+ Format: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PDF presentation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+ 25 captioned photos; approximately 750 words (not including captions)</a:t>
            </a:r>
          </a:p>
        </p:txBody>
      </p:sp>
    </p:spTree>
    <p:extLst>
      <p:ext uri="{BB962C8B-B14F-4D97-AF65-F5344CB8AC3E}">
        <p14:creationId xmlns:p14="http://schemas.microsoft.com/office/powerpoint/2010/main" val="36087453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32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2: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william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morris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art nouveau + industrialization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Heads-Up: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Tutorial Today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Arts and Crafts discussion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Video screening: </a:t>
            </a:r>
            <a:r>
              <a:rPr lang="en-US" sz="1400" i="1" dirty="0">
                <a:solidFill>
                  <a:srgbClr val="376092"/>
                </a:solidFill>
              </a:rPr>
              <a:t>Thank You for the Music</a:t>
            </a:r>
            <a:r>
              <a:rPr lang="en-US" sz="1400" dirty="0">
                <a:solidFill>
                  <a:srgbClr val="376092"/>
                </a:solidFill>
              </a:rPr>
              <a:t>, Dir. Mika </a:t>
            </a:r>
            <a:r>
              <a:rPr lang="en-US" sz="1400" dirty="0" err="1">
                <a:solidFill>
                  <a:srgbClr val="376092"/>
                </a:solidFill>
              </a:rPr>
              <a:t>Taanila</a:t>
            </a:r>
            <a:r>
              <a:rPr lang="en-US" sz="1400" dirty="0">
                <a:solidFill>
                  <a:srgbClr val="376092"/>
                </a:solidFill>
              </a:rPr>
              <a:t> (20:00)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Trailer</a:t>
            </a:r>
          </a:p>
          <a:p>
            <a:r>
              <a:rPr lang="en-US" sz="1400" dirty="0">
                <a:solidFill>
                  <a:srgbClr val="376092"/>
                </a:solidFill>
              </a:rPr>
              <a:t>+ Questions regarding course/assignments/article summaries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Readings + Websites (ONE Of):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Smith, Adam. Excerpts from </a:t>
            </a:r>
            <a:r>
              <a:rPr lang="en-US" sz="1400" i="1" dirty="0">
                <a:solidFill>
                  <a:srgbClr val="376092"/>
                </a:solidFill>
              </a:rPr>
              <a:t>An Inquiry into the Nature and Causes of the Wealth of Nations</a:t>
            </a:r>
            <a:r>
              <a:rPr lang="en-US" sz="1400" dirty="0">
                <a:solidFill>
                  <a:srgbClr val="376092"/>
                </a:solidFill>
              </a:rPr>
              <a:t>.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(Chapters 1-4)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Taylor, Frederick Winslow. “Fundamentals of Scientific Management.” </a:t>
            </a:r>
            <a:r>
              <a:rPr lang="en-US" sz="1400" i="1" dirty="0">
                <a:solidFill>
                  <a:srgbClr val="376092"/>
                </a:solidFill>
              </a:rPr>
              <a:t>The Principles of Scientific </a:t>
            </a:r>
          </a:p>
          <a:p>
            <a:r>
              <a:rPr lang="en-US" sz="1400" i="1" dirty="0">
                <a:solidFill>
                  <a:srgbClr val="376092"/>
                </a:solidFill>
              </a:rPr>
              <a:t>          Management.</a:t>
            </a:r>
            <a:r>
              <a:rPr lang="en-US" sz="1400" dirty="0">
                <a:solidFill>
                  <a:srgbClr val="376092"/>
                </a:solidFill>
              </a:rPr>
              <a:t> (Chapter 1)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</p:txBody>
      </p:sp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24" y="2098251"/>
            <a:ext cx="287999" cy="287999"/>
          </a:xfrm>
          <a:prstGeom prst="rect">
            <a:avLst/>
          </a:prstGeom>
        </p:spPr>
      </p:pic>
      <p:pic>
        <p:nvPicPr>
          <p:cNvPr id="10" name="Picture 9">
            <a:hlinkClick r:id="rId5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24" y="2931682"/>
            <a:ext cx="287999" cy="287999"/>
          </a:xfrm>
          <a:prstGeom prst="rect">
            <a:avLst/>
          </a:prstGeom>
        </p:spPr>
      </p:pic>
      <p:pic>
        <p:nvPicPr>
          <p:cNvPr id="11" name="Picture 10">
            <a:hlinkClick r:id="rId6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246" y="3399574"/>
            <a:ext cx="287999" cy="28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87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4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2: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william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morris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art nouveau + industrialization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Migration to Cities and the Aesthetic Impacts of Mass Production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Impacts: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Dramatic increases in production capacity led to longer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work days and division of </a:t>
            </a:r>
            <a:r>
              <a:rPr lang="en-US" sz="1400" dirty="0" err="1">
                <a:solidFill>
                  <a:srgbClr val="376092"/>
                </a:solidFill>
              </a:rPr>
              <a:t>labour</a:t>
            </a:r>
            <a:r>
              <a:rPr lang="en-US" sz="1400" dirty="0">
                <a:solidFill>
                  <a:srgbClr val="376092"/>
                </a:solidFill>
              </a:rPr>
              <a:t>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(the subject of next week's lecture)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Workers used as "tools" in the process of automation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Decline in common literacy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Dramatic health and welfare consequences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+ 1854 Broad Street Cholera Outbreak, London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+ John Snow: contaminated water, not "bad air”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+ Decreased life expectancy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Rise of socialism and new forms of political protest,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art, design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+ Aesthetics influenced by the machine age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+ Standardization: identical replication according to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     conventions was most highly valued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+ No mark of the maker; no sense of identity or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     individual authorship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+ Glorification of Industry: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</a:t>
            </a:r>
            <a:r>
              <a:rPr lang="en-US" sz="1400" i="1" dirty="0">
                <a:solidFill>
                  <a:srgbClr val="376092"/>
                </a:solidFill>
              </a:rPr>
              <a:t>The Crystal Palace</a:t>
            </a:r>
            <a:r>
              <a:rPr lang="en-US" sz="1400" dirty="0">
                <a:solidFill>
                  <a:srgbClr val="376092"/>
                </a:solidFill>
              </a:rPr>
              <a:t>, The Great Exhibition of the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Works of Industry of all Nations (1851)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+ Hyde Park, London; designed by Joseph Paxton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+ Capitalist fetishization of commodities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+ Fear of riots by socialist radicals</a:t>
            </a:r>
          </a:p>
        </p:txBody>
      </p:sp>
      <p:pic>
        <p:nvPicPr>
          <p:cNvPr id="5" name="Picture 4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4332" y="1492902"/>
            <a:ext cx="3441119" cy="4863448"/>
          </a:xfrm>
          <a:prstGeom prst="rect">
            <a:avLst/>
          </a:prstGeom>
        </p:spPr>
      </p:pic>
      <p:pic>
        <p:nvPicPr>
          <p:cNvPr id="10" name="Picture 9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833" y="2949630"/>
            <a:ext cx="287999" cy="28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707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5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2: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william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morris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art nouveau + industrialization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Foundations and Tenets of the Arts and Crafts Movement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Rejection of Industrial Manufacturing Processes: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Rejection of mistakes of science-based approach of the 19th century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Creative </a:t>
            </a:r>
            <a:r>
              <a:rPr lang="en-US" sz="1400" dirty="0" err="1">
                <a:solidFill>
                  <a:srgbClr val="376092"/>
                </a:solidFill>
              </a:rPr>
              <a:t>labour</a:t>
            </a:r>
            <a:r>
              <a:rPr lang="en-US" sz="1400" dirty="0">
                <a:solidFill>
                  <a:srgbClr val="376092"/>
                </a:solidFill>
              </a:rPr>
              <a:t>: fulfilling "toil" through use of intellect, moral strengths, and physical powers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Use of traditional techniques, rather than mechanized processes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Artisan practices as a source of interest and pleasure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Emphasis on craft and </a:t>
            </a:r>
            <a:r>
              <a:rPr lang="en-US" sz="1400" dirty="0" err="1">
                <a:solidFill>
                  <a:srgbClr val="376092"/>
                </a:solidFill>
              </a:rPr>
              <a:t>labour-intensive</a:t>
            </a:r>
            <a:r>
              <a:rPr lang="en-US" sz="1400" dirty="0">
                <a:solidFill>
                  <a:srgbClr val="376092"/>
                </a:solidFill>
              </a:rPr>
              <a:t> techniques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Insert the mark of the maker, and the idiosyncratic approach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+ Result: fitting and beautiful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Develop a relationship between the producer and consumer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Return to a pastoral model of local economy/exchange (very relevant in 2023...)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Reaction against impersonal goods resulting from mass production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63" y="4191393"/>
            <a:ext cx="3267826" cy="250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44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6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2: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william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morris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art nouveau + industrialization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Foundations and Tenets of the Arts and Crafts Movement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Raising the Visual Environment in Domestic/Everyday Life: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Belief in the beauty and utility of everyday life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Design for a middle-class clientele, not wealthy/elite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Spirituality/religiosity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Design could raise moral conscience of society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Transcendent quality to aesthetic: specifically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decoration and ornament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Head, heart, and hand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Elbert Hubbard/</a:t>
            </a:r>
            <a:r>
              <a:rPr lang="en-US" sz="1400" dirty="0" err="1">
                <a:solidFill>
                  <a:srgbClr val="376092"/>
                </a:solidFill>
              </a:rPr>
              <a:t>Roycroft</a:t>
            </a:r>
            <a:r>
              <a:rPr lang="en-US" sz="1400" dirty="0">
                <a:solidFill>
                  <a:srgbClr val="376092"/>
                </a:solidFill>
              </a:rPr>
              <a:t> Campus, East Aurora, NY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Industrial Production "Cheapens Goods":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Defiant rejection of standardization: never perfect or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"over-finished"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Reveled in traditional styles, as opposed to </a:t>
            </a:r>
            <a:r>
              <a:rPr lang="en-US" sz="1400" dirty="0" err="1">
                <a:solidFill>
                  <a:srgbClr val="376092"/>
                </a:solidFill>
              </a:rPr>
              <a:t>reductivist</a:t>
            </a:r>
            <a:r>
              <a:rPr lang="en-US" sz="1400" dirty="0">
                <a:solidFill>
                  <a:srgbClr val="376092"/>
                </a:solidFill>
              </a:rPr>
              <a:t>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minimalism, as a consequence of mass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production (simplification for machine-based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manufacture)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530" y="994900"/>
            <a:ext cx="3635554" cy="3664952"/>
          </a:xfrm>
          <a:prstGeom prst="rect">
            <a:avLst/>
          </a:prstGeom>
        </p:spPr>
      </p:pic>
      <p:pic>
        <p:nvPicPr>
          <p:cNvPr id="7" name="Picture 6" descr="A close-up of a sign&#10;&#10;Description automatically generated">
            <a:extLst>
              <a:ext uri="{FF2B5EF4-FFF2-40B4-BE49-F238E27FC236}">
                <a16:creationId xmlns:a16="http://schemas.microsoft.com/office/drawing/2014/main" id="{637F871E-07DB-C596-8240-C2C83199BF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87" t="17604" r="7718" b="12054"/>
          <a:stretch/>
        </p:blipFill>
        <p:spPr>
          <a:xfrm>
            <a:off x="5326530" y="4527504"/>
            <a:ext cx="3635554" cy="192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65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7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2: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william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morris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art nouveau + industrialization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William Morris: Background and History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"Have nothing in your house that you do not know to be useful, or believe to be beautiful."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Modern Renaissance Man: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Architect, printer, typographer, textile and furniture designer, poet, and theorist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Book design, calligraphy, furniture and decorative arts, paintings and drawings,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stained glass, tapestries, textiles, wallpapers, etc.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Important to understand and practice at all levels of the design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and production process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Against segregation of craft disciplines 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Grandfather of Green Movement: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Retreat from the city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Dislike of the machine aesthetic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Morris believed it destroyed the possibility of self-expression, and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consequently, the possibility of art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Critic Roger Fry: "Whenever the machine enters, the nervous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</a:t>
            </a:r>
            <a:r>
              <a:rPr lang="en-US" sz="1400" dirty="0" err="1">
                <a:solidFill>
                  <a:srgbClr val="376092"/>
                </a:solidFill>
              </a:rPr>
              <a:t>tremour</a:t>
            </a:r>
            <a:r>
              <a:rPr lang="en-US" sz="1400" dirty="0">
                <a:solidFill>
                  <a:srgbClr val="376092"/>
                </a:solidFill>
              </a:rPr>
              <a:t> of the creator disappears."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780" y="2749216"/>
            <a:ext cx="2489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77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8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2: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william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morris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art nouveau + industrialization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William Morris: Aesthetics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Believed that Originality Elevates Life: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Discouraged replication or copying from the past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Innovation inspires; unoriginal goods reduce quality of life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Extolled the virtues of "taste" and "quality"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"Beauty is a marketable commodity, and...the better the work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is all around, both as a work of art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and in its technique, the more likely it is to find </a:t>
            </a:r>
            <a:r>
              <a:rPr lang="en-US" sz="1400" dirty="0" err="1">
                <a:solidFill>
                  <a:srgbClr val="376092"/>
                </a:solidFill>
              </a:rPr>
              <a:t>favour</a:t>
            </a:r>
            <a:r>
              <a:rPr lang="en-US" sz="1400" dirty="0">
                <a:solidFill>
                  <a:srgbClr val="376092"/>
                </a:solidFill>
              </a:rPr>
              <a:t>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with the public."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Unity: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Life as a means to art, not art as a part of life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Seriousness of commitment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Clive Bell Critique: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"...his mind could rarely escape from the place and age in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which it was formed."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Morris rejected progress for the sake of progress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Bell felt that Morris was detached from the realities of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contemporary life (utopian fantasy)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182" y="2312736"/>
            <a:ext cx="3026798" cy="404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05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9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2: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william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morris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art nouveau + industrialization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5909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William Morris: </a:t>
            </a:r>
            <a:r>
              <a:rPr lang="en-US" sz="1400" i="1" dirty="0">
                <a:solidFill>
                  <a:srgbClr val="376092"/>
                </a:solidFill>
              </a:rPr>
              <a:t>Strawberry Thief </a:t>
            </a:r>
            <a:r>
              <a:rPr lang="en-US" sz="1400" dirty="0">
                <a:solidFill>
                  <a:srgbClr val="376092"/>
                </a:solidFill>
              </a:rPr>
              <a:t>(1883)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Uses ancient and painstaking indigo-discharge: days to complete; one of his most popular patterns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04" y="1340032"/>
            <a:ext cx="7860632" cy="50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47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4192</TotalTime>
  <Words>4065</Words>
  <Application>Microsoft Macintosh PowerPoint</Application>
  <PresentationFormat>On-screen Show (4:3)</PresentationFormat>
  <Paragraphs>606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Christopher Moore</cp:lastModifiedBy>
  <cp:revision>146</cp:revision>
  <dcterms:created xsi:type="dcterms:W3CDTF">2010-04-12T23:12:02Z</dcterms:created>
  <dcterms:modified xsi:type="dcterms:W3CDTF">2023-09-12T12:22:56Z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