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304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16" r:id="rId17"/>
    <p:sldId id="317" r:id="rId18"/>
    <p:sldId id="318" r:id="rId19"/>
    <p:sldId id="319" r:id="rId20"/>
    <p:sldId id="335" r:id="rId21"/>
    <p:sldId id="32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pos="3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54" autoAdjust="0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52" y="592"/>
      </p:cViewPr>
      <p:guideLst>
        <p:guide orient="horz" pos="294"/>
        <p:guide pos="3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2026-01-19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2026-01-19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2026-01-19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2026-01-19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2026-01-19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2026-01-19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2026-01-19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2026-01-19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2026-01-19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2026-01-19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2026-01-19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2026-01-19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longnow.org/2008/10/02/as-slow-as-possible/" TargetMode="External"/><Relationship Id="rId3" Type="http://schemas.openxmlformats.org/officeDocument/2006/relationships/hyperlink" Target="https://www.youtube.com/watch?v=bSoH4_valA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umberwarrior.wordpress.com/2009/09/20/what-you-can-do-with-this-as-slow-as-possible/" TargetMode="External"/><Relationship Id="rId5" Type="http://schemas.openxmlformats.org/officeDocument/2006/relationships/hyperlink" Target="https://www.youtube.com/watch?v=30GzB2VHv_w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/262/1/mom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frog.co/culture" TargetMode="External"/><Relationship Id="rId7" Type="http://schemas.openxmlformats.org/officeDocument/2006/relationships/hyperlink" Target="https://documentaryheaven.com/objectifie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d.com/talks/david_kelley_human_centered_design" TargetMode="External"/><Relationship Id="rId5" Type="http://schemas.openxmlformats.org/officeDocument/2006/relationships/hyperlink" Target="https://cantwait.ideo.com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soe.com/en/gb/about/dieterrams/gooddesig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rves.concordia.ca/ares/" TargetMode="External"/><Relationship Id="rId7" Type="http://schemas.openxmlformats.org/officeDocument/2006/relationships/hyperlink" Target="http://www.dunneandraby.co.uk/content/projec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roog.com/about/" TargetMode="External"/><Relationship Id="rId5" Type="http://schemas.openxmlformats.org/officeDocument/2006/relationships/hyperlink" Target="http://www.learnmegood.ca/262/3/alastairfuad-luke.pdf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World_(archipelago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elarc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0fKBhvDjuy0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/262/1/mom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now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www.longnow.org/clock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2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John Cage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As </a:t>
            </a:r>
            <a:r>
              <a:rPr lang="en-US" sz="1400" i="1" dirty="0" err="1">
                <a:solidFill>
                  <a:srgbClr val="376092"/>
                </a:solidFill>
              </a:rPr>
              <a:t>SLow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i="1" dirty="0" err="1">
                <a:solidFill>
                  <a:srgbClr val="376092"/>
                </a:solidFill>
              </a:rPr>
              <a:t>aS</a:t>
            </a:r>
            <a:r>
              <a:rPr lang="en-US" sz="1400" i="1" dirty="0">
                <a:solidFill>
                  <a:srgbClr val="376092"/>
                </a:solidFill>
              </a:rPr>
              <a:t> Possible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Composition and dates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Documentation of note change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St. </a:t>
            </a:r>
            <a:r>
              <a:rPr lang="en-US" sz="1400" dirty="0" err="1">
                <a:solidFill>
                  <a:srgbClr val="376092"/>
                </a:solidFill>
              </a:rPr>
              <a:t>Burchardi</a:t>
            </a:r>
            <a:r>
              <a:rPr lang="en-US" sz="1400" dirty="0">
                <a:solidFill>
                  <a:srgbClr val="376092"/>
                </a:solidFill>
              </a:rPr>
              <a:t> Cathedral, </a:t>
            </a:r>
            <a:r>
              <a:rPr lang="en-US" sz="1400" dirty="0" err="1">
                <a:solidFill>
                  <a:srgbClr val="376092"/>
                </a:solidFill>
              </a:rPr>
              <a:t>Halberstadt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The first organ with a modern keyboard arrangement, built in 1361 (639 years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before 2000)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Began on September 5, 2001, with 17 months of silence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performance will last 639 years,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changing notes roughly once a year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Subverting contemporary notions of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being "human" is about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Can never be heard in its entirety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7" y="1203161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7" y="1869940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1" y="1431622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842" y="2945248"/>
            <a:ext cx="3521137" cy="3411102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39" y="120851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5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Human-Centered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Design and the Elastic Mind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MoMA</a:t>
            </a:r>
            <a:r>
              <a:rPr lang="en-US" sz="1400" dirty="0">
                <a:solidFill>
                  <a:srgbClr val="376092"/>
                </a:solidFill>
              </a:rPr>
              <a:t> (2008)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"If design is to help enable us to live to the fullest while taking advantage of all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possibilities provided by contemporary technology, designers need to make both people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objects perfectly elastic. ... [Many design schools increasingly] focus their courses 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senses and sensuality, identity, memory, and on other staples </a:t>
            </a:r>
            <a:r>
              <a:rPr lang="en-US" sz="1400">
                <a:solidFill>
                  <a:srgbClr val="376092"/>
                </a:solidFill>
              </a:rPr>
              <a:t>of humankind - birth</a:t>
            </a:r>
            <a:r>
              <a:rPr lang="en-US" sz="1400" dirty="0">
                <a:solidFill>
                  <a:srgbClr val="376092"/>
                </a:solidFill>
              </a:rPr>
              <a:t>, death,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love, safety, and curiosity - yet are rendered urgent by the speed with which technology is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moving." - Paola </a:t>
            </a:r>
            <a:r>
              <a:rPr lang="en-US" sz="1400" dirty="0" err="1">
                <a:solidFill>
                  <a:srgbClr val="376092"/>
                </a:solidFill>
              </a:rPr>
              <a:t>Antonelli</a:t>
            </a:r>
            <a:r>
              <a:rPr lang="en-US" sz="1400" dirty="0">
                <a:solidFill>
                  <a:srgbClr val="376092"/>
                </a:solidFill>
              </a:rPr>
              <a:t>, "Design 1:1"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"These principles differ from the so-called human-centered design that functionalist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industrial designers of the past fifty years have employed to shift their attention from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object to the "user"; they are reminders of the great responsibility that comes with design's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new great power of giving form and meaning to the degrees of freedom opened by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progress of technology." - Paola </a:t>
            </a:r>
            <a:r>
              <a:rPr lang="en-US" sz="1400" dirty="0" err="1">
                <a:solidFill>
                  <a:srgbClr val="376092"/>
                </a:solidFill>
              </a:rPr>
              <a:t>Antonelli</a:t>
            </a:r>
            <a:r>
              <a:rPr lang="en-US" sz="1400" dirty="0">
                <a:solidFill>
                  <a:srgbClr val="376092"/>
                </a:solidFill>
              </a:rPr>
              <a:t>, "Design 1:1"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Let's Be Human Beings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Focus on genuine human concerns, develop empathy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Develop a stronger sensorial awareness and spectrum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"emotionally durable" artifacts (Jonathan Chapman)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1" y="143162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6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Human-Centered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Power of Design Research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Responding to the specific needs, challenges, and scenarios of ACTUAL HUMANS, not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"users" and demographics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Performing field studies with participants, rather than imposing a universalist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approach to process methodology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for: people &gt;&gt; individuals &gt;&gt; customized experiences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Frog Design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IDEO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TED Talk: David Kelly, IDEO (~20:00)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Objectified</a:t>
            </a:r>
            <a:r>
              <a:rPr lang="en-US" sz="1400" dirty="0">
                <a:solidFill>
                  <a:srgbClr val="376092"/>
                </a:solidFill>
              </a:rPr>
              <a:t> (IDEO segment; ~5:00, begins at 59:30)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1" y="2928885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33" y="3148125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81" y="3542833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2" y="3756346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4547" y="3289076"/>
            <a:ext cx="3299889" cy="35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3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</a:t>
            </a:r>
            <a:r>
              <a:rPr lang="en-US" sz="1400" i="1" dirty="0">
                <a:solidFill>
                  <a:srgbClr val="376092"/>
                </a:solidFill>
              </a:rPr>
              <a:t>: 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Montreal as a UNESCO City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makes a "design city"?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example of what you feel to be well-designed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Architecture, public parks, systems, street furniture, infrastructure,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MUST be Montreal-specific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the city itself acknowledges that ‘design in Montreal is not simply for show but a source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daily wellbeing.’ Not only has Montreal demonstrated that design can be a powerful tool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promoting inclusion and plurality of values, but the city has also called upon its citizens to play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critical and active part in mobilizing design to inspire more innovative living environments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enhance daily life and existence.” - </a:t>
            </a:r>
            <a:r>
              <a:rPr lang="en-US" sz="1400" dirty="0" err="1">
                <a:solidFill>
                  <a:srgbClr val="376092"/>
                </a:solidFill>
              </a:rPr>
              <a:t>Koichiro</a:t>
            </a:r>
            <a:r>
              <a:rPr lang="en-US" sz="1400" dirty="0">
                <a:solidFill>
                  <a:srgbClr val="376092"/>
                </a:solidFill>
              </a:rPr>
              <a:t> Matsuura (UNESCO Director-General)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Not just a celebration of Montreal's attributes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second part of the assignment will address the less effective elements of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about inhabitation: how do these artifacts/experiences shape the daily life of citizens (for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better or for worse)?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the issues, frameworks, guiding principles explored in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contextual, semantic, and physical concerns need to be addressed/investigated?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patterns of use, appropriateness of material choices, and general mood/atmosphere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Is it workable/livable/enjoyable?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Does it make a positive contribution to the everyday experience?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Suggested Framework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I: </a:t>
            </a:r>
            <a:r>
              <a:rPr lang="en-US" sz="1400" b="1" dirty="0">
                <a:solidFill>
                  <a:srgbClr val="376092"/>
                </a:solidFill>
              </a:rPr>
              <a:t>Observation</a:t>
            </a:r>
            <a:r>
              <a:rPr lang="en-US" sz="1400" dirty="0">
                <a:solidFill>
                  <a:srgbClr val="376092"/>
                </a:solidFill>
              </a:rPr>
              <a:t> (500 words):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Ia</a:t>
            </a:r>
            <a:r>
              <a:rPr lang="en-US" sz="1400" dirty="0">
                <a:solidFill>
                  <a:srgbClr val="376092"/>
                </a:solidFill>
              </a:rPr>
              <a:t>: Briefly explain your choice; identify date/name of designer (if known); succinctly state its major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positive attributes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Ib</a:t>
            </a:r>
            <a:r>
              <a:rPr lang="en-US" sz="1400" dirty="0">
                <a:solidFill>
                  <a:srgbClr val="376092"/>
                </a:solidFill>
              </a:rPr>
              <a:t>: Provide a brief history of your artifact/space, including key dates/transitions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Ic</a:t>
            </a:r>
            <a:r>
              <a:rPr lang="en-US" sz="1400" dirty="0">
                <a:solidFill>
                  <a:srgbClr val="376092"/>
                </a:solidFill>
              </a:rPr>
              <a:t>: Provide a description of its visual and physical characteristics; include a map denoting its location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the city (150 words, plus 10 photos/captions)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Id: Include a detailed description of its contextual environment (150 words); consider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Surfaces: hard/soft; changing/static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Size or volume: interior/exterior; confined/walled/open; reverb/echo/flat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Variety: balance of natural/human/manufactured phenomena; contrasts/similarities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Qualities: loud/quiet; harsh/sharp/soft/gentle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Layers: multiple simultaneous/discrete; easily-distinguished/seamless blend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Make sure that your photographs reveal different facets of the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Verify that you are able to photograph in-situ (i.e. not private property)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6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20;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II: </a:t>
            </a:r>
            <a:r>
              <a:rPr lang="en-US" sz="1400" b="1" dirty="0">
                <a:solidFill>
                  <a:srgbClr val="376092"/>
                </a:solidFill>
              </a:rPr>
              <a:t>Occupation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IIa</a:t>
            </a:r>
            <a:r>
              <a:rPr lang="en-US" sz="1400" dirty="0">
                <a:solidFill>
                  <a:srgbClr val="376092"/>
                </a:solidFill>
              </a:rPr>
              <a:t>: How does the general public interact with your artifact? Who, how, when, and under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circumstances? Does this change during the day or seasons? Is it available to all, or restricted to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demographic? (250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IIb</a:t>
            </a:r>
            <a:r>
              <a:rPr lang="en-US" sz="1400" dirty="0">
                <a:solidFill>
                  <a:srgbClr val="376092"/>
                </a:solidFill>
              </a:rPr>
              <a:t>: Consider the functionality of your artifact (perceived/purported practical functions). Is there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discrepancy between this and the experience of the user? Can this be quantified? (250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III: </a:t>
            </a:r>
            <a:r>
              <a:rPr lang="en-US" sz="1400" b="1" dirty="0">
                <a:solidFill>
                  <a:srgbClr val="376092"/>
                </a:solidFill>
              </a:rPr>
              <a:t>Analysis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IIIa</a:t>
            </a:r>
            <a:r>
              <a:rPr lang="en-US" sz="1400" dirty="0">
                <a:solidFill>
                  <a:srgbClr val="376092"/>
                </a:solidFill>
              </a:rPr>
              <a:t>: Apply principles studied in DART 261/262 to justify your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 a starting point, consider Dieter Rams' Ten Principles for Good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Consider durability of your artifact: both physical and emotional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your artifact healthy: physically, environmentally, socially?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Does it help the public in positive ways (not mere ornamentation)?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it responsive to human scale? Does it evoke a positive sentiment?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integrate a minimum of 3 sources from the course or elsewhere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IV: </a:t>
            </a:r>
            <a:r>
              <a:rPr lang="en-US" sz="1400" b="1" dirty="0">
                <a:solidFill>
                  <a:srgbClr val="376092"/>
                </a:solidFill>
              </a:rPr>
              <a:t>Conclusion</a:t>
            </a:r>
            <a:r>
              <a:rPr lang="en-US" sz="1400" dirty="0">
                <a:solidFill>
                  <a:srgbClr val="376092"/>
                </a:solidFill>
              </a:rPr>
              <a:t> (100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Succinctly describe your reasoning for the positive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How does it activate and reflect the culture of its time and place?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your artifact is historical, how does it function today?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4" y="377399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Complete ALL 4 SECTIONS for the due date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Approximate length: 1600 words, plus captions (PDF FORMAT ONLY)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Photographs and captions should be integrated into the body of the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to Moodle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44902"/>
            <a:ext cx="5747657" cy="36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0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By reflecting on your own experience about your current location, try to come up with an object (it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can be a building, a piece of urban furniture, a crack in the pavement, a natural landscape...)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helps you to situate yourself in space, that gives a sense of scale to your environment. Think about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repetition, materiality, </a:t>
            </a:r>
            <a:r>
              <a:rPr lang="en-US" sz="1400" dirty="0" err="1">
                <a:solidFill>
                  <a:srgbClr val="376092"/>
                </a:solidFill>
              </a:rPr>
              <a:t>colours</a:t>
            </a:r>
            <a:r>
              <a:rPr lang="en-US" sz="1400" dirty="0">
                <a:solidFill>
                  <a:srgbClr val="376092"/>
                </a:solidFill>
              </a:rPr>
              <a:t>, dimensions, shadows, speed, forms,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Example 1: bricks as tangible objects that construct massive architectural forms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Example 2: 10-year passport photos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Write a 1-2 paragraph text explaining your choice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Create a quick sketch to accompany your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Post your response to Moodle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5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Dunne, Anthony and Fiona </a:t>
            </a:r>
            <a:r>
              <a:rPr lang="en-US" sz="1400" dirty="0" err="1">
                <a:solidFill>
                  <a:srgbClr val="376092"/>
                </a:solidFill>
              </a:rPr>
              <a:t>Raby</a:t>
            </a:r>
            <a:r>
              <a:rPr lang="en-US" sz="1400" dirty="0">
                <a:solidFill>
                  <a:srgbClr val="376092"/>
                </a:solidFill>
              </a:rPr>
              <a:t>. </a:t>
            </a:r>
            <a:r>
              <a:rPr lang="en-US" sz="1400" i="1" dirty="0">
                <a:solidFill>
                  <a:srgbClr val="376092"/>
                </a:solidFill>
              </a:rPr>
              <a:t>Design Noir: The Secret Life of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Electronic Objects</a:t>
            </a:r>
            <a:r>
              <a:rPr lang="en-US" sz="1400" dirty="0">
                <a:solidFill>
                  <a:srgbClr val="376092"/>
                </a:solidFill>
              </a:rPr>
              <a:t> (pages 58-63; PDF/Library Reserves)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Fuad</a:t>
            </a:r>
            <a:r>
              <a:rPr lang="en-US" sz="1400" dirty="0">
                <a:solidFill>
                  <a:srgbClr val="376092"/>
                </a:solidFill>
              </a:rPr>
              <a:t>-Luke, Alastair. “Reflection, Consciousness, Progress: Creatively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Slow Designing the Present” (external link)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Visit website: “About” DROOG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Visit website: “Projects.” Dunne &amp; </a:t>
            </a:r>
            <a:r>
              <a:rPr lang="en-US" sz="1400" dirty="0" err="1">
                <a:solidFill>
                  <a:srgbClr val="376092"/>
                </a:solidFill>
              </a:rPr>
              <a:t>Raby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Post Summary from Play Session to Moodle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Post Tutorial Activity to Moodle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5" y="1676401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5" y="2109529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37" y="2461689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89" y="2707665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Thought Experiments (~30:00)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Scale, technological extensions of biological limitations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Perception and time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Human-centered design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Thought Experiments – Scenario: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Maureen is a 28-year-old dental school intern who has recently been diagnosed with type 1 diabetes.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Adapting to her new routine of insulin injections and blood sugar monitoring has been difficult. Her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job and studies require a good amount of mental concentration, which means that she is often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unaware of the present time. Coupled with lengthy, back-to-back internship appointments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studies, she has frequently missed important injections and blood tests.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Your task is to design a system/device/application/etc. that will aid Maureen in monitoring her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health conditions. First, list all the contextual considerations to bear in mind when designing 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this specific client. You may consider physical, digital, graphical or systemic solutions, but they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must respect and fit into her lifestyle and professional practice.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Survey existing systems/solutions and try to develop something that </a:t>
            </a:r>
            <a:r>
              <a:rPr lang="en-US" sz="1400" b="1" dirty="0">
                <a:solidFill>
                  <a:srgbClr val="376092"/>
                </a:solidFill>
              </a:rPr>
              <a:t>builds on and differs </a:t>
            </a:r>
            <a:r>
              <a:rPr lang="en-US" sz="1400" dirty="0">
                <a:solidFill>
                  <a:srgbClr val="376092"/>
                </a:solidFill>
              </a:rPr>
              <a:t>from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these. </a:t>
            </a:r>
            <a:r>
              <a:rPr lang="en-US" sz="1400" b="1" dirty="0">
                <a:solidFill>
                  <a:srgbClr val="376092"/>
                </a:solidFill>
              </a:rPr>
              <a:t>Feel free to be as speculative and inventive as you wish.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Upload your response to the Moodle forum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One post per team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 sure to include the names of all team members</a:t>
            </a:r>
          </a:p>
        </p:txBody>
      </p:sp>
    </p:spTree>
    <p:extLst>
      <p:ext uri="{BB962C8B-B14F-4D97-AF65-F5344CB8AC3E}">
        <p14:creationId xmlns:p14="http://schemas.microsoft.com/office/powerpoint/2010/main" val="126837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Tools and Progress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Progress is traditionally equated with the history of speed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Humans design and build things to augment 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physiological/biological limitations (tool builders)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Amplification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Transgressing the laws of physics (space, time, matter)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It is no longer remarkable that we can rise above the treetops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Eiffel Tower (</a:t>
            </a:r>
            <a:r>
              <a:rPr lang="en-US" sz="1400" dirty="0" err="1">
                <a:solidFill>
                  <a:srgbClr val="376092"/>
                </a:solidFill>
              </a:rPr>
              <a:t>Gustave</a:t>
            </a:r>
            <a:r>
              <a:rPr lang="en-US" sz="1400" dirty="0">
                <a:solidFill>
                  <a:srgbClr val="376092"/>
                </a:solidFill>
              </a:rPr>
              <a:t> Eiffel,1889)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Tallest structure in the world until the Chrysler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Building surpassed it 41 years later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Controversial structure; seen as a blight on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marvel of technology and a central icon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industrial revolution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Completely changed human perspective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(and perceptions) of the world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Skyscrapers have continued to soar becoming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demonstrations of power and wealth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Conquering the natural world through built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(human) structures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One need only to look to the artificial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archipelago in Dubai (</a:t>
            </a:r>
            <a:r>
              <a:rPr lang="en-US" sz="1400" i="1" dirty="0">
                <a:solidFill>
                  <a:srgbClr val="376092"/>
                </a:solidFill>
              </a:rPr>
              <a:t>The World Islands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48" y="5512860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086" y="1142330"/>
            <a:ext cx="2452914" cy="2731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75" y="3956050"/>
            <a:ext cx="3301924" cy="24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Distance and Transportation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We have developed many means to overcome long distances of travel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Finite capacities: there is only so much a human can accomplish without exhaustion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Developments increase our muscle abilities/endurance, allowing us to carry more through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construction of rigid, durable structures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Augments and expands our ability to achieve greater speeds: we can go further, faster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Horse cart &gt;&gt; carriages &gt;&gt; cars &gt;&gt; zeppelins &gt;&gt; airplanes &gt;&gt; boats &gt;&gt; space craft &gt;&gt;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Subways &gt;&gt; elevators &gt;&gt; escalators &gt;&gt; STAIRS!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70" y="3229171"/>
            <a:ext cx="8243410" cy="26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Media/Communications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Space and TIME are subverted (the laws of physics rewritten)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radio, telegraph and telephone allow(</a:t>
            </a:r>
            <a:r>
              <a:rPr lang="en-US" sz="1400" dirty="0" err="1">
                <a:solidFill>
                  <a:srgbClr val="376092"/>
                </a:solidFill>
              </a:rPr>
              <a:t>ed</a:t>
            </a:r>
            <a:r>
              <a:rPr lang="en-US" sz="1400" dirty="0">
                <a:solidFill>
                  <a:srgbClr val="376092"/>
                </a:solidFill>
              </a:rPr>
              <a:t>) humans to speak over great distances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One can only yell so loud!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Television, film, and now the Internet, create further separations from a humanistic sense of time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notion of "real-time" has come to mean something very different today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Internet has amplified notions of speed to incomprehensible levels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46915"/>
            <a:ext cx="7352631" cy="31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0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Becoming Cyborgs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Humans are not just augmenting the built environment, but are becoming cyborgs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 are physically changing the nature of our biology by developing hybrid artifacts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Contact lenses &gt;&gt; hearing aids &gt;&gt; artificial limbs &gt;&gt; nanotechnology &gt;&gt;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 are using technology to restructure our chemistry, brain, and cellular structure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Pharmaceuticals &gt;&gt; surgical procedures &gt;&gt; modifications &gt;&gt; genetics &gt;&gt; ???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This is not INHERENTLY bad, however...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This calls into question our relationships to the natural world, our bodies, our social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structures (among other ethical considerations)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Nature (including humankind) is amazingly adaptable and resilient, but we are rapidly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approaching the limits of sustainability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Stelarc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We are living in a world where we are already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POST-HUMAN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back to </a:t>
            </a:r>
            <a:r>
              <a:rPr lang="en-US" sz="1400" dirty="0" err="1">
                <a:solidFill>
                  <a:srgbClr val="376092"/>
                </a:solidFill>
              </a:rPr>
              <a:t>Baudrillard's</a:t>
            </a:r>
            <a:r>
              <a:rPr lang="en-US" sz="1400" dirty="0">
                <a:solidFill>
                  <a:srgbClr val="376092"/>
                </a:solidFill>
              </a:rPr>
              <a:t> notion of </a:t>
            </a:r>
            <a:r>
              <a:rPr lang="en-US" sz="1400" dirty="0" err="1">
                <a:solidFill>
                  <a:srgbClr val="376092"/>
                </a:solidFill>
              </a:rPr>
              <a:t>hyperreality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Charles and Ray Eames, "Powers of Ten" (1968)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Macrocosm and microcosm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1" y="400836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5" y="5067116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368" y="3855311"/>
            <a:ext cx="4082612" cy="25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5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Paola </a:t>
            </a:r>
            <a:r>
              <a:rPr lang="en-US" sz="1400" dirty="0" err="1">
                <a:solidFill>
                  <a:srgbClr val="376092"/>
                </a:solidFill>
              </a:rPr>
              <a:t>Antonelli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Design and the Elastic Mind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As </a:t>
            </a:r>
            <a:r>
              <a:rPr lang="en-US" sz="1400" dirty="0" err="1">
                <a:solidFill>
                  <a:srgbClr val="376092"/>
                </a:solidFill>
              </a:rPr>
              <a:t>Antonelli</a:t>
            </a:r>
            <a:r>
              <a:rPr lang="en-US" sz="1400" dirty="0">
                <a:solidFill>
                  <a:srgbClr val="376092"/>
                </a:solidFill>
              </a:rPr>
              <a:t> notes, our notions of distance and time have shifted radically since 1968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"Design 1:1" embraces a return to simplicity, in all its permutations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visible world, as opposed to fetishizing the non-human and invisible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"Indeed, WHERE and WHEN have become difficult to pin down on any WHO. There is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standoff between the two ancient Greek notions of time: CHRONOS, the shared convention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of sequential time marked by the sundial, and KAIROS, the subjective moment that allows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 individual to adapt and evolve with circumstances."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latter has us furtively clinging on to personal moments and records (social media, Instagram,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Tweets, </a:t>
            </a:r>
            <a:r>
              <a:rPr lang="en-US" sz="1400" dirty="0" err="1">
                <a:solidFill>
                  <a:srgbClr val="376092"/>
                </a:solidFill>
              </a:rPr>
              <a:t>TikToks</a:t>
            </a:r>
            <a:r>
              <a:rPr lang="en-US" sz="1400" dirty="0">
                <a:solidFill>
                  <a:srgbClr val="376092"/>
                </a:solidFill>
              </a:rPr>
              <a:t>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 have lost the notion of "real-time"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baseline for understanding what it means to exist in our bodies and in 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environment has diminished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We have disconnected from out "meat bodies"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An experiment in perception...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+ 60 seconds of deprivation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7" y="100264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4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27" y="0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2: design 1:1 – human scale, capacity, and amplification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Danny </a:t>
            </a:r>
            <a:r>
              <a:rPr lang="en-US" sz="1400" dirty="0" err="1">
                <a:solidFill>
                  <a:srgbClr val="376092"/>
                </a:solidFill>
              </a:rPr>
              <a:t>Hillis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The Long Now Foundation </a:t>
            </a:r>
            <a:r>
              <a:rPr lang="en-US" sz="1400" dirty="0">
                <a:solidFill>
                  <a:srgbClr val="376092"/>
                </a:solidFill>
              </a:rPr>
              <a:t>and Deep Time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"When I was a child, people used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to talk about what would happen by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year 2000. For the next thirty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years they kept talking about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what would happen by the year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2000, and now no one mentions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 future date at all. The future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has been shrinking by one year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per year for my entire life.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 think it is time for us to start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 long-term project that gets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people thinking past the mental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barrier of an ever-shortening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future. I would like to propose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large (think Stonehenge)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mechanical clock, powered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by seasonal temperature changes.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It ticks once a year, bongs once a century,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the cuckoo comes out every millennium."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The 10,000 Year Clock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+ </a:t>
            </a:r>
            <a:r>
              <a:rPr lang="en-US" sz="1400" dirty="0">
                <a:solidFill>
                  <a:srgbClr val="376092"/>
                </a:solidFill>
              </a:rPr>
              <a:t>Brian Eno: </a:t>
            </a:r>
            <a:r>
              <a:rPr lang="en-CA" sz="1400" dirty="0">
                <a:solidFill>
                  <a:srgbClr val="366092"/>
                </a:solidFill>
              </a:rPr>
              <a:t>3.5 million unique bell chime sequences — one for every day the clock is visited for the </a:t>
            </a:r>
            <a:br>
              <a:rPr lang="en-CA" sz="1400" dirty="0">
                <a:solidFill>
                  <a:srgbClr val="366092"/>
                </a:solidFill>
              </a:rPr>
            </a:br>
            <a:r>
              <a:rPr lang="en-CA" sz="1400" dirty="0">
                <a:solidFill>
                  <a:srgbClr val="366092"/>
                </a:solidFill>
              </a:rPr>
              <a:t>          next 10,000 years</a:t>
            </a:r>
          </a:p>
          <a:p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7" y="1203161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97" y="5918044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938" y="1383030"/>
            <a:ext cx="5169642" cy="37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11982</TotalTime>
  <Words>2907</Words>
  <Application>Microsoft Macintosh PowerPoint</Application>
  <PresentationFormat>On-screen Show (4:3)</PresentationFormat>
  <Paragraphs>320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292</cp:revision>
  <dcterms:created xsi:type="dcterms:W3CDTF">2010-04-12T23:12:02Z</dcterms:created>
  <dcterms:modified xsi:type="dcterms:W3CDTF">2026-01-19T14:45:10Z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