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7"/>
  </p:notesMasterIdLst>
  <p:handoutMasterIdLst>
    <p:handoutMasterId r:id="rId28"/>
  </p:handoutMasterIdLst>
  <p:sldIdLst>
    <p:sldId id="256" r:id="rId5"/>
    <p:sldId id="304" r:id="rId6"/>
    <p:sldId id="320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2" r:id="rId22"/>
    <p:sldId id="323" r:id="rId23"/>
    <p:sldId id="324" r:id="rId24"/>
    <p:sldId id="319" r:id="rId25"/>
    <p:sldId id="32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pos="3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3" autoAdjust="0"/>
    <p:restoredTop sz="94704"/>
  </p:normalViewPr>
  <p:slideViewPr>
    <p:cSldViewPr snapToGrid="0" snapToObjects="1">
      <p:cViewPr varScale="1">
        <p:scale>
          <a:sx n="113" d="100"/>
          <a:sy n="113" d="100"/>
        </p:scale>
        <p:origin x="184" y="320"/>
      </p:cViewPr>
      <p:guideLst>
        <p:guide orient="horz" pos="294"/>
        <p:guide pos="3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1/27/26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2026-01-27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2026-01-27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2026-01-27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2026-01-27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2026-01-27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2026-01-27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2026-01-27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2026-01-27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2026-01-27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2026-01-27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2026-01-27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2026-01-27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roog.com/project/hotel-droog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://www.droog.com/project/go-slo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qK2UitVTLZY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droog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og.com/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ioneersofchange.com/" TargetMode="External"/><Relationship Id="rId5" Type="http://schemas.openxmlformats.org/officeDocument/2006/relationships/hyperlink" Target="http://inhabitat.com/saved-by-droog-giving-liquidated-products-a-second-chance-to-shine/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nneandraby.co.uk/content/projec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roog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soe.com/en/gb/about/dieterrams/gooddesig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.is/articles/design-with-inten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eserves.concordia.ca/ares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documentaryheaven.com/objectified/" TargetMode="External"/><Relationship Id="rId7" Type="http://schemas.openxmlformats.org/officeDocument/2006/relationships/hyperlink" Target="http://www.vimeo.com/814122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imeo.com/2611597" TargetMode="External"/><Relationship Id="rId5" Type="http://schemas.openxmlformats.org/officeDocument/2006/relationships/hyperlink" Target="http://www.dunneandraby.co.uk/content/projects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376522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Vro1dvlOpKs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/262/3/4-earths.png" TargetMode="External"/><Relationship Id="rId7" Type="http://schemas.openxmlformats.org/officeDocument/2006/relationships/hyperlink" Target="http://www.learnmegood.ca/262/3/3.32_earths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footprintcalculator.org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3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Slow Activism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Anti-activists: disrupt/boycott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Slow positivists: promote slowness as a positive force/design this criteria into artifacts/experiences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Green/eco-</a:t>
            </a:r>
            <a:r>
              <a:rPr lang="en-US" sz="1400" dirty="0" err="1">
                <a:solidFill>
                  <a:srgbClr val="376092"/>
                </a:solidFill>
              </a:rPr>
              <a:t>lifestylists</a:t>
            </a:r>
            <a:r>
              <a:rPr lang="en-US" sz="1400" dirty="0">
                <a:solidFill>
                  <a:srgbClr val="376092"/>
                </a:solidFill>
              </a:rPr>
              <a:t>: adjustments to ways of living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All share a belief in slow knowledge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2" y="1483458"/>
            <a:ext cx="6512962" cy="396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3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Slow Knowledge vs. Fast Knowledge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Fast Knowledge </a:t>
            </a:r>
            <a:r>
              <a:rPr lang="en-US" sz="1400" dirty="0">
                <a:solidFill>
                  <a:srgbClr val="376092"/>
                </a:solidFill>
              </a:rPr>
              <a:t>Causes Problems: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Technological, profit oriented, hierarchical, competitive,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universally applied and cocky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Predominant knowledge in the global economy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Slow Knowledge </a:t>
            </a:r>
            <a:r>
              <a:rPr lang="en-US" sz="1400" dirty="0">
                <a:solidFill>
                  <a:srgbClr val="376092"/>
                </a:solidFill>
              </a:rPr>
              <a:t>Offers a Counter-Balance: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Shared and multi-disciplinary, shaped to particular cultural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geographic contexts, humble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Belonging to communities/societies; open source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Evolution of nature and culture offer greater stability and longer histories than humans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W. Cooper: "One of the reasons ecosystems are so resilient is that they aren’t doing anything in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hurry. The slower the flow rates, the more you can modulate the controls without wild fluctuations."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59994"/>
            <a:ext cx="2899833" cy="19816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1455" y="1132417"/>
            <a:ext cx="3288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 &gt;&gt;&gt;&gt;&gt;&gt;&gt;&gt;&gt;&gt; Innovation</a:t>
            </a:r>
          </a:p>
          <a:p>
            <a:pPr algn="ctr"/>
            <a:r>
              <a:rPr lang="en-US" dirty="0"/>
              <a:t>   Art/Fashion</a:t>
            </a:r>
          </a:p>
          <a:p>
            <a:pPr algn="ctr"/>
            <a:r>
              <a:rPr lang="en-US" dirty="0"/>
              <a:t>   Commerce</a:t>
            </a:r>
          </a:p>
          <a:p>
            <a:pPr algn="ctr"/>
            <a:r>
              <a:rPr lang="en-US" dirty="0"/>
              <a:t>   Infrastructure</a:t>
            </a:r>
          </a:p>
          <a:p>
            <a:pPr algn="ctr"/>
            <a:r>
              <a:rPr lang="en-US" dirty="0"/>
              <a:t>   Governance</a:t>
            </a:r>
          </a:p>
          <a:p>
            <a:pPr algn="ctr"/>
            <a:r>
              <a:rPr lang="en-US" dirty="0"/>
              <a:t>   Culture</a:t>
            </a:r>
          </a:p>
          <a:p>
            <a:pPr algn="ctr"/>
            <a:r>
              <a:rPr lang="en-US" dirty="0"/>
              <a:t>   Nature</a:t>
            </a:r>
          </a:p>
          <a:p>
            <a:r>
              <a:rPr lang="en-US" dirty="0"/>
              <a:t>    Slow &gt;&gt;&gt;&gt;&gt;&gt;&gt;&gt;&gt;&gt; Stability</a:t>
            </a:r>
          </a:p>
        </p:txBody>
      </p:sp>
    </p:spTree>
    <p:extLst>
      <p:ext uri="{BB962C8B-B14F-4D97-AF65-F5344CB8AC3E}">
        <p14:creationId xmlns:p14="http://schemas.microsoft.com/office/powerpoint/2010/main" val="243934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612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Pluralistic Views of Time (</a:t>
            </a:r>
            <a:r>
              <a:rPr lang="en-US" sz="1400" dirty="0" err="1">
                <a:solidFill>
                  <a:srgbClr val="376092"/>
                </a:solidFill>
              </a:rPr>
              <a:t>Fuad</a:t>
            </a:r>
            <a:r>
              <a:rPr lang="en-US" sz="1400" dirty="0">
                <a:solidFill>
                  <a:srgbClr val="376092"/>
                </a:solidFill>
              </a:rPr>
              <a:t>-Luke)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lived time, experienced time - </a:t>
            </a:r>
            <a:r>
              <a:rPr lang="en-US" sz="1400" dirty="0" err="1">
                <a:solidFill>
                  <a:srgbClr val="376092"/>
                </a:solidFill>
              </a:rPr>
              <a:t>durée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real time – 24/7, always ‘on’, a ‘now’ economy; an absence of time for reflection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residence time – the time anything spends within a system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geologic time – rivers erode, trees ‘walk’ as climate changes, mountains are born or die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cultural time – time is asymmetrical, the past is visible, the future is not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time is progress (the ‘West’)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time is cyclic (indigenous peoples)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cow time (cycles of milking, Sudan)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scent time (time of flowering, India)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moral time (think seven generations ahead, First Peoples)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Buddhist time (infinite gratitude to past, infinite service to present,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infinite responsibility to future)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secular time – represents linear progress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sacred time – represents cyclic ‘being’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Secular Time</a:t>
            </a:r>
            <a:r>
              <a:rPr lang="en-US" sz="1400" dirty="0">
                <a:solidFill>
                  <a:srgbClr val="376092"/>
                </a:solidFill>
              </a:rPr>
              <a:t>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Linear progress: fleeting moments; moving ever forward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Clocks, schedules, agendas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dirty="0" err="1">
                <a:solidFill>
                  <a:srgbClr val="376092"/>
                </a:solidFill>
              </a:rPr>
              <a:t>Uni</a:t>
            </a:r>
            <a:r>
              <a:rPr lang="en-US" sz="1400" dirty="0">
                <a:solidFill>
                  <a:srgbClr val="376092"/>
                </a:solidFill>
              </a:rPr>
              <a:t>-directional, chronological, utilitarian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body, physical, finite; privilege the visual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Sacred Time</a:t>
            </a:r>
            <a:r>
              <a:rPr lang="en-US" sz="1400" dirty="0">
                <a:solidFill>
                  <a:srgbClr val="376092"/>
                </a:solidFill>
              </a:rPr>
              <a:t>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Cyclical being: eternally 'now'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Eternity, beyond time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Qualitative, philosophical, meta-physical, spiritual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Cycle of time: birth, growth, death, decay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015" y="2984499"/>
            <a:ext cx="2970853" cy="373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63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Sacred Time is Slow Time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Imprecise, Fuzzy, Indistinct: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Brian </a:t>
            </a:r>
            <a:r>
              <a:rPr lang="en-US" sz="1400" dirty="0" err="1">
                <a:solidFill>
                  <a:srgbClr val="376092"/>
                </a:solidFill>
              </a:rPr>
              <a:t>Eno</a:t>
            </a:r>
            <a:r>
              <a:rPr lang="en-US" sz="1400" dirty="0">
                <a:solidFill>
                  <a:srgbClr val="376092"/>
                </a:solidFill>
              </a:rPr>
              <a:t>/Bruce Goff: "We have the frame we operate in which we call ‘now’. Now’ is all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things that are affecting me. All the things I can affect in a certain time frame I shall call ‘now’."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present is continuously with us (past is gone and future has not yet happened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Creativity is borne in the "continuous present"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It is the location/moment where critical action and thought can occur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Sustainability and Slowness: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pleasure of mundane circumstances: "pleasure-over-time rituals”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pandemic highlighted this reflection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Anne Cline: "What rituals of delay could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nourish us? Or have the virtual realities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film and television made </a:t>
            </a:r>
            <a:r>
              <a:rPr lang="en-US" sz="1400">
                <a:solidFill>
                  <a:srgbClr val="376092"/>
                </a:solidFill>
              </a:rPr>
              <a:t>ever ‘real time’ 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tedious, and therefore slowed up time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unbearable?"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We have created disconnections from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the wider world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Slow Food: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Eating locally-grown, organic, native foods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Slow Cities: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Reclaiming streets for pedestrians and cyclists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17" y="3543436"/>
            <a:ext cx="3809999" cy="28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26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SLow</a:t>
            </a:r>
            <a:r>
              <a:rPr lang="en-US" sz="1400" dirty="0">
                <a:solidFill>
                  <a:srgbClr val="376092"/>
                </a:solidFill>
              </a:rPr>
              <a:t> Manifesto (</a:t>
            </a:r>
            <a:r>
              <a:rPr lang="en-US" sz="1400" dirty="0" err="1">
                <a:solidFill>
                  <a:srgbClr val="376092"/>
                </a:solidFill>
              </a:rPr>
              <a:t>Fuad</a:t>
            </a:r>
            <a:r>
              <a:rPr lang="en-US" sz="1400" dirty="0">
                <a:solidFill>
                  <a:srgbClr val="376092"/>
                </a:solidFill>
              </a:rPr>
              <a:t>-Luke, 2003)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Philosophy and Principles: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to slow human, economic and resource use metabolisms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Antidote to "fast design" thinking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Repositioning the focus of design on individual, socio-cultural and environmental well-being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to celebrate slowness, diversity and pluralism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Develop a new paradigm outside existing economic, technological, political thinking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encouraging a long view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Explore endurability (physical, spiritual, mental, emotional durability)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Process: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Comprehensive, holistic, inclusive, reflective, considered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Democratizing the design process by opening it up to broader stakeholders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(human-centered design processes, etc.)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Outcomes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Encourage a reduction in human, economic, industrial, and urban resource flow metabolisms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for people first, commercial interests second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First local, then global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for socio-cultural benefits and well-being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Catalyze </a:t>
            </a:r>
            <a:r>
              <a:rPr lang="en-US" sz="1400" dirty="0" err="1">
                <a:solidFill>
                  <a:srgbClr val="376092"/>
                </a:solidFill>
              </a:rPr>
              <a:t>behavioural</a:t>
            </a:r>
            <a:r>
              <a:rPr lang="en-US" sz="1400" dirty="0">
                <a:solidFill>
                  <a:srgbClr val="376092"/>
                </a:solidFill>
              </a:rPr>
              <a:t> changes and transformation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Eight overlapping themes: Tradition, ritual, experiential, evolved, slowness, eco-efficiency,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open source, technology</a:t>
            </a:r>
          </a:p>
        </p:txBody>
      </p:sp>
    </p:spTree>
    <p:extLst>
      <p:ext uri="{BB962C8B-B14F-4D97-AF65-F5344CB8AC3E}">
        <p14:creationId xmlns:p14="http://schemas.microsoft.com/office/powerpoint/2010/main" val="246826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Humanistic Dimensions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Slowing down – slowing down human metabolisms, less haste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Towards an [old] new social equity – sharing, a social conviviality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Interstices/interventions – exploring unseen rhythms and metabolisms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Renewal/re-think – re-connecting human </a:t>
            </a:r>
            <a:r>
              <a:rPr lang="en-US" sz="1400" dirty="0" err="1">
                <a:solidFill>
                  <a:srgbClr val="376092"/>
                </a:solidFill>
              </a:rPr>
              <a:t>endeavour</a:t>
            </a:r>
            <a:r>
              <a:rPr lang="en-US" sz="1400" dirty="0">
                <a:solidFill>
                  <a:srgbClr val="376092"/>
                </a:solidFill>
              </a:rPr>
              <a:t> with </a:t>
            </a:r>
            <a:r>
              <a:rPr lang="en-US" sz="1400" dirty="0" err="1">
                <a:solidFill>
                  <a:srgbClr val="376092"/>
                </a:solidFill>
              </a:rPr>
              <a:t>cyclicity</a:t>
            </a:r>
            <a:r>
              <a:rPr lang="en-US" sz="1400" dirty="0">
                <a:solidFill>
                  <a:srgbClr val="376092"/>
                </a:solidFill>
              </a:rPr>
              <a:t> and imbuing tasks with pleasure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51927"/>
            <a:ext cx="4104217" cy="41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1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DROOG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Co-founded by </a:t>
            </a:r>
            <a:r>
              <a:rPr lang="en-US" sz="1400" dirty="0" err="1">
                <a:solidFill>
                  <a:srgbClr val="376092"/>
                </a:solidFill>
              </a:rPr>
              <a:t>Renny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Ramakers</a:t>
            </a:r>
            <a:r>
              <a:rPr lang="en-US" sz="1400" dirty="0">
                <a:solidFill>
                  <a:srgbClr val="376092"/>
                </a:solidFill>
              </a:rPr>
              <a:t> (Amsterdam and New York)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"</a:t>
            </a:r>
            <a:r>
              <a:rPr lang="en-US" sz="1400" dirty="0" err="1">
                <a:solidFill>
                  <a:srgbClr val="376092"/>
                </a:solidFill>
              </a:rPr>
              <a:t>Droog</a:t>
            </a:r>
            <a:r>
              <a:rPr lang="en-US" sz="1400" dirty="0">
                <a:solidFill>
                  <a:srgbClr val="376092"/>
                </a:solidFill>
              </a:rPr>
              <a:t> projects pioneer new design directions, new collaborations, creative tools and business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models that offer a unique perspective."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Studio profile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Go Slow (2004)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"Slowness is a quality that is hard to come by in our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modern urbanized world which is dominated by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speed and fast consumption. We are extremely busy.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We no longer follow processes. Our patience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does not extend to ‘slow’ and ‘difficult’. Things must 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easy and complete. Slowness is luxury.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Take your time. Experience processes. Enjoy attention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care. Enjoy relaxation. Enjoy slowness."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Hotel DROOG (2002)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754" y="2719917"/>
            <a:ext cx="3785225" cy="3712632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01" y="992711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677" y="2092616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28" y="2520220"/>
            <a:ext cx="287999" cy="287999"/>
          </a:xfrm>
          <a:prstGeom prst="rect">
            <a:avLst/>
          </a:prstGeom>
        </p:spPr>
      </p:pic>
      <p:pic>
        <p:nvPicPr>
          <p:cNvPr id="14" name="Picture 13">
            <a:hlinkClick r:id="rId8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26" y="4632957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28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DROOG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Saved by DROOG (2010)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"Every month about 500 companies in the Netherlands go bankrupt. Where do their products go?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 past several months we have been bidding on liquidation auction items ranging from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handkerchiefs to dog baskets. [...] Having invited 14 designers to consider these items as raw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material for creative re-interpretation, the result is a new collection of 19 products, with outcomes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ranging from folding chairs manicured by nail artists, to handkerchiefs that distribute selected daily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news articles, to spoons with non-edible yet mouth-watering coatings. A pragmatic starting point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with surprising outcomes, the presentation celebrates the re-use potential of leftovers as a valid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approach to product design and development. All items were immediately available for sale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editions dictated by the limited liquidation lot quantities."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Pioneers of Change (New York, Governor's Island, 2009)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"Visitors were tickled by a robot, they repaired broken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chairs and moth-eaten sweaters, chewed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swallowed very slowly, watched real time pass by,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filled their backpacks and purses with Dutch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design ware all under $100. [...] All this and more took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place in eleven former commanding officers'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houses in Nolan Park transformed by Dutch designers,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artists and architects in collaboration with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elderly New Yorkers, local students and the public."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992711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81" y="1430831"/>
            <a:ext cx="287999" cy="287999"/>
          </a:xfrm>
          <a:prstGeom prst="rect">
            <a:avLst/>
          </a:prstGeom>
        </p:spPr>
      </p:pic>
      <p:pic>
        <p:nvPicPr>
          <p:cNvPr id="14" name="Picture 13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26" y="3763738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167" y="3685970"/>
            <a:ext cx="3439812" cy="267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</a:t>
            </a:r>
            <a:r>
              <a:rPr lang="en-US" sz="1400" i="1" dirty="0">
                <a:solidFill>
                  <a:srgbClr val="376092"/>
                </a:solidFill>
              </a:rPr>
              <a:t>: 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Montreal as a UNESCO City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makes a "design city"?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example of what you feel to be well-designed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Architecture, public parks, systems, street furniture, infrastructure,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MUST be Montreal-specific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the city itself acknowledges that ‘design in Montreal is not simply for show but a source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daily wellbeing.’ Not only has Montreal demonstrated that design can be a powerful tool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promoting inclusion and plurality of values, but the city has also called upon its citizens to play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critical and active part in mobilizing design to inspire more innovative living environments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enhance daily life and existence.” - </a:t>
            </a:r>
            <a:r>
              <a:rPr lang="en-US" sz="1400" dirty="0" err="1">
                <a:solidFill>
                  <a:srgbClr val="376092"/>
                </a:solidFill>
              </a:rPr>
              <a:t>Koichiro</a:t>
            </a:r>
            <a:r>
              <a:rPr lang="en-US" sz="1400" dirty="0">
                <a:solidFill>
                  <a:srgbClr val="376092"/>
                </a:solidFill>
              </a:rPr>
              <a:t> Matsuura (UNESCO Director-General)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Not just a celebration of Montreal's attributes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second part of the assignment will address the less effective elements of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about inhabitation: how do these artifacts/experiences shape the daily life of citizens (for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better or for worse)?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the issues, frameworks, guiding principles explored in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contextual, semantic, and physical concerns need to be addressed/investigated?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patterns of use, appropriateness of material choices, and general mood/atmosphere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Is it workable/livable/enjoyable?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Does it make a positive contribution to the everyday experience?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Suggested Framework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I: </a:t>
            </a:r>
            <a:r>
              <a:rPr lang="en-US" sz="1400" b="1" dirty="0">
                <a:solidFill>
                  <a:srgbClr val="376092"/>
                </a:solidFill>
              </a:rPr>
              <a:t>Observation</a:t>
            </a:r>
            <a:r>
              <a:rPr lang="en-US" sz="1400" dirty="0">
                <a:solidFill>
                  <a:srgbClr val="376092"/>
                </a:solidFill>
              </a:rPr>
              <a:t> (500 words):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Ia</a:t>
            </a:r>
            <a:r>
              <a:rPr lang="en-US" sz="1400" dirty="0">
                <a:solidFill>
                  <a:srgbClr val="376092"/>
                </a:solidFill>
              </a:rPr>
              <a:t>: Briefly explain your choice; identify date/name of designer (if known); succinctly state its major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positive attributes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Ib</a:t>
            </a:r>
            <a:r>
              <a:rPr lang="en-US" sz="1400" dirty="0">
                <a:solidFill>
                  <a:srgbClr val="376092"/>
                </a:solidFill>
              </a:rPr>
              <a:t>: Provide a brief history of your artifact/space, including key dates/transitions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Ic</a:t>
            </a:r>
            <a:r>
              <a:rPr lang="en-US" sz="1400" dirty="0">
                <a:solidFill>
                  <a:srgbClr val="376092"/>
                </a:solidFill>
              </a:rPr>
              <a:t>: Provide a description of its visual and physical characteristics; include a map denoting its location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the city (150 words, plus 10 photos/captions)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Id: Include a detailed description of its contextual environment (150 words); consider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Surfaces: hard/soft; changing/static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Size or volume: interior/exterior; confined/walled/open; reverb/echo/flat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Variety: balance of natural/human/manufactured phenomena; contrasts/similarities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Qualities: loud/quiet; harsh/sharp/soft/gentle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Layers: multiple simultaneous/discrete; easily-distinguished/seamless blend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Make sure that your photographs reveal different facets of the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Verify that you are able to photograph in-situ (i.e. not private property)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6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Design for Debate: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Dunne &amp; </a:t>
            </a:r>
            <a:r>
              <a:rPr lang="en-US" sz="1400" dirty="0" err="1">
                <a:solidFill>
                  <a:srgbClr val="376092"/>
                </a:solidFill>
              </a:rPr>
              <a:t>Raby</a:t>
            </a:r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DROOG</a:t>
            </a:r>
          </a:p>
          <a:p>
            <a:endParaRPr lang="en-US" sz="1400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Thought Experiments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1627691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52" y="1308101"/>
            <a:ext cx="8280395" cy="3826686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53" y="183356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85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20;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II: </a:t>
            </a:r>
            <a:r>
              <a:rPr lang="en-US" sz="1400" b="1" dirty="0">
                <a:solidFill>
                  <a:srgbClr val="376092"/>
                </a:solidFill>
              </a:rPr>
              <a:t>Occupation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IIa</a:t>
            </a:r>
            <a:r>
              <a:rPr lang="en-US" sz="1400" dirty="0">
                <a:solidFill>
                  <a:srgbClr val="376092"/>
                </a:solidFill>
              </a:rPr>
              <a:t>: How does the general public interact with your artifact? Who, how, when, and under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circumstances? Does this change during the day or seasons? Is it available to all, or restricted to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demographic? (250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IIb</a:t>
            </a:r>
            <a:r>
              <a:rPr lang="en-US" sz="1400" dirty="0">
                <a:solidFill>
                  <a:srgbClr val="376092"/>
                </a:solidFill>
              </a:rPr>
              <a:t>: Consider the functionality of your artifact (perceived/purported practical functions). Is there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discrepancy between this and the experience of the user? Can this be quantified? (250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III: </a:t>
            </a:r>
            <a:r>
              <a:rPr lang="en-US" sz="1400" b="1" dirty="0">
                <a:solidFill>
                  <a:srgbClr val="376092"/>
                </a:solidFill>
              </a:rPr>
              <a:t>Analysis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IIIa</a:t>
            </a:r>
            <a:r>
              <a:rPr lang="en-US" sz="1400" dirty="0">
                <a:solidFill>
                  <a:srgbClr val="376092"/>
                </a:solidFill>
              </a:rPr>
              <a:t>: Apply principles studied in DART 261/262 to justify your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 a starting point, consider Dieter Rams' Ten Principles for Good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Consider durability of your artifact: both physical and emotional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your artifact healthy: physically, environmentally, socially?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Does it help the public in positive ways (not mere ornamentation)?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it responsive to human scale? Does it evoke a positive sentiment?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integrate a minimum of 3 sources from the course or elsewhere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IV: </a:t>
            </a:r>
            <a:r>
              <a:rPr lang="en-US" sz="1400" b="1" dirty="0">
                <a:solidFill>
                  <a:srgbClr val="376092"/>
                </a:solidFill>
              </a:rPr>
              <a:t>Conclusion</a:t>
            </a:r>
            <a:r>
              <a:rPr lang="en-US" sz="1400" dirty="0">
                <a:solidFill>
                  <a:srgbClr val="376092"/>
                </a:solidFill>
              </a:rPr>
              <a:t> (100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Succinctly describe your reasoning for the positive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How does it activate and reflect the culture of its time and place?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your artifact is historical, how does it function today?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94" y="3773993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76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1 due February 17;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Complete ALL 4 SECTIONS for the due date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Approximate length: 1600 words, plus captions (PDF FORMAT ONLY)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Photographs and captions should be integrated into the body of the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to Moodle</a:t>
            </a:r>
            <a:endParaRPr lang="en-US" sz="48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44902"/>
            <a:ext cx="5747657" cy="36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03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Fabricant, Robert. "Design with Intent." Design Mind on Good. </a:t>
            </a:r>
            <a:r>
              <a:rPr lang="en-US" sz="1400">
                <a:solidFill>
                  <a:srgbClr val="376092"/>
                </a:solidFill>
              </a:rPr>
              <a:t>(External link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</a:t>
            </a:r>
            <a:r>
              <a:rPr lang="en-US" sz="1400" dirty="0" err="1">
                <a:solidFill>
                  <a:srgbClr val="376092"/>
                </a:solidFill>
              </a:rPr>
              <a:t>Kuutti</a:t>
            </a:r>
            <a:r>
              <a:rPr lang="en-US" sz="1400" dirty="0">
                <a:solidFill>
                  <a:srgbClr val="376092"/>
                </a:solidFill>
              </a:rPr>
              <a:t>, Kari. “HCI and Design--Uncomfortable Bedfellows?" (Re)searching the Digital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Bauhaus. (Library reserve link)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Respond on Moodle: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Please post the prompt and identify the scenario explored in today's class. Elaborate on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play session and upload your response to the week 3 Moodle forum.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-</a:t>
            </a:r>
            <a:r>
              <a:rPr lang="en-US" sz="1400" dirty="0">
                <a:solidFill>
                  <a:srgbClr val="376092"/>
                </a:solidFill>
              </a:rPr>
              <a:t>-Part 1 (February 17)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Three weeks left! Choose your object/building/environment/experience this week!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1606544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05" y="1833025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3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Thought Experiments (~30 Minutes)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John</a:t>
            </a:r>
            <a:r>
              <a:rPr lang="en-US" sz="1400" dirty="0">
                <a:solidFill>
                  <a:srgbClr val="376092"/>
                </a:solidFill>
              </a:rPr>
              <a:t> is a 35-year-old lawyer who recently passed the bar exam and is also the father of a newborn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baby girl. As one half of a professional couple, John splits the responsibility of raising his child,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picking her up from the nanny’s house during the middle of the afternoon. In order to do so, John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needs to carry a diaper bag containing the necessary supplies along with his laptop and papers,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while still maintaining a professional image.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What factors need to be considered in designing a new, appropriate bag for John? How might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you go about developing a serviceable item to meet John’s complex needs?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Carla</a:t>
            </a:r>
            <a:r>
              <a:rPr lang="en-US" sz="1400" dirty="0">
                <a:solidFill>
                  <a:srgbClr val="376092"/>
                </a:solidFill>
              </a:rPr>
              <a:t> is a 76-year-old retired nurse living 1200 </a:t>
            </a:r>
            <a:r>
              <a:rPr lang="en-US" sz="1400" dirty="0" err="1">
                <a:solidFill>
                  <a:srgbClr val="376092"/>
                </a:solidFill>
              </a:rPr>
              <a:t>kilometres</a:t>
            </a:r>
            <a:r>
              <a:rPr lang="en-US" sz="1400" dirty="0">
                <a:solidFill>
                  <a:srgbClr val="376092"/>
                </a:solidFill>
              </a:rPr>
              <a:t> from her closest relatives. She wants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keep in touch with her four grandchildren, and also has concerns about her failing health and living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alone. She owns a cell phone for protection and emergency situations, but has found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miniaturized interface too small to function properly, given her severely arthritic hands and declining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eyesight.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How would you go about developing an alternative system to accommodate the needs of an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     aging population?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Jack</a:t>
            </a:r>
            <a:r>
              <a:rPr lang="en-US" sz="1400" dirty="0">
                <a:solidFill>
                  <a:srgbClr val="376092"/>
                </a:solidFill>
              </a:rPr>
              <a:t> is a 26-year-old fast food line cook who is looking to pursue a business degree. As a mature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student with average high school grades, he is concerned about his ability to succeed academically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socially in an institute of higher learning. He is also concerned about finances, as he will be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taking out student loans and cashing in his savings to afford this professional program.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As a designer, what considerations would you need to address in preparing a marketing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campaign targeted at a similar demographic? What graphical approaches, aesthetics,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language would you employ to connect with Jack?</a:t>
            </a:r>
          </a:p>
        </p:txBody>
      </p:sp>
    </p:spTree>
    <p:extLst>
      <p:ext uri="{BB962C8B-B14F-4D97-AF65-F5344CB8AC3E}">
        <p14:creationId xmlns:p14="http://schemas.microsoft.com/office/powerpoint/2010/main" val="285479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is Ideological (Anthony Dunne)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Rapid technological progress demands critical reflection (more than ever!)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We should consider developing a parallel practice that questions and challenges industrial agendas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"... all design is ideological, the design process is informed by values based on a specific world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view, or way of seeing and understanding reality."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Affirmative vs. Critical Design: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Affirmative</a:t>
            </a:r>
            <a:r>
              <a:rPr lang="en-US" sz="1400" dirty="0">
                <a:solidFill>
                  <a:srgbClr val="376092"/>
                </a:solidFill>
              </a:rPr>
              <a:t>: "... reinforces how things are now, it conforms to cultural, social, technical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economic expectations."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Most design falls into this category (the archetypes)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b="1" dirty="0">
                <a:solidFill>
                  <a:srgbClr val="376092"/>
                </a:solidFill>
              </a:rPr>
              <a:t>Critical</a:t>
            </a:r>
            <a:r>
              <a:rPr lang="en-US" sz="1400" dirty="0">
                <a:solidFill>
                  <a:srgbClr val="376092"/>
                </a:solidFill>
              </a:rPr>
              <a:t>: "... rejects how things are now as being the only possibility, it provides a critique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prevailing situation through designs that embody alternative social, cultural, technical 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economic values."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This is one reason for our "thought experiments"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Objectified</a:t>
            </a:r>
            <a:r>
              <a:rPr lang="en-US" sz="1400" dirty="0">
                <a:solidFill>
                  <a:srgbClr val="376092"/>
                </a:solidFill>
              </a:rPr>
              <a:t> (Dunne &amp; </a:t>
            </a:r>
            <a:r>
              <a:rPr lang="en-US" sz="1400" dirty="0" err="1">
                <a:solidFill>
                  <a:srgbClr val="376092"/>
                </a:solidFill>
              </a:rPr>
              <a:t>Raby</a:t>
            </a:r>
            <a:r>
              <a:rPr lang="en-US" sz="1400" dirty="0">
                <a:solidFill>
                  <a:srgbClr val="376092"/>
                </a:solidFill>
              </a:rPr>
              <a:t> segment, ~5:00, start at 1:05:45)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Dunne &amp; </a:t>
            </a:r>
            <a:r>
              <a:rPr lang="en-US" sz="1400" dirty="0" err="1">
                <a:solidFill>
                  <a:srgbClr val="376092"/>
                </a:solidFill>
              </a:rPr>
              <a:t>Raby</a:t>
            </a:r>
            <a:r>
              <a:rPr lang="en-US" sz="1400" dirty="0">
                <a:solidFill>
                  <a:srgbClr val="376092"/>
                </a:solidFill>
              </a:rPr>
              <a:t> (Website)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Technological Dream Series: No. 1, Robots </a:t>
            </a:r>
            <a:r>
              <a:rPr lang="en-US" sz="1400" dirty="0">
                <a:solidFill>
                  <a:srgbClr val="376092"/>
                </a:solidFill>
              </a:rPr>
              <a:t>(~5:00)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Designs for an Overpopulated Planet: No. 1, Foragers </a:t>
            </a:r>
            <a:r>
              <a:rPr lang="en-US" sz="1400" dirty="0">
                <a:solidFill>
                  <a:srgbClr val="376092"/>
                </a:solidFill>
              </a:rPr>
              <a:t>(~3:00)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3" y="4432269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5" y="4638141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4" y="4859827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6" y="5065699"/>
            <a:ext cx="287999" cy="28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586" y="4013485"/>
            <a:ext cx="2317979" cy="23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4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Critical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Distinction from Art?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Too far removed from the world of mass consumption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Push the cultural and aesthetic potential of objects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Affirmative Design: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Main purpose is to provide new products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Smaller, faster, different, better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What do we </a:t>
            </a:r>
            <a:r>
              <a:rPr lang="en-US" sz="1400" b="1" dirty="0">
                <a:solidFill>
                  <a:srgbClr val="376092"/>
                </a:solidFill>
              </a:rPr>
              <a:t>actually</a:t>
            </a:r>
            <a:r>
              <a:rPr lang="en-US" sz="1400" dirty="0">
                <a:solidFill>
                  <a:srgbClr val="376092"/>
                </a:solidFill>
              </a:rPr>
              <a:t> need?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How can poetic moments be intertwined in everyday life?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Purpose of Critical/Speculative Design: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"Critical design is related to haute couture, concept cars,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design propaganda, and visions of the future, but its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purpose is not to present the dreams of industry, attract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new business, anticipate new trends or test the market.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Its purpose is to stimulate discussion and debate amongst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designers, industry and the public about the aesthetic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quality of our electronically mediated existence."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137" y="2910416"/>
            <a:ext cx="3223842" cy="33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2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Critical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Distinction from Experimental Design?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 about extending the medium in the name of progress and aesthetic novelty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"Critical design takes as its medium social, psychological, cultural, technical and economic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values, in an effort to push the limits of lived experience not the medium."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Difficulties of Implementation: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design discipline is inherently related to the marketplace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Designing outside this system appears to be escapist or unrealistic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Often seen as merely a P.R. strategy to sell "innovation" (this critique has been levied on IDEO)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Objects critical of industrial practices are unlikely to be supported (viewed as mocking, trivial,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Critical design is less marketable, as it doesn't generate significant capital gain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Why is it Important?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Keep industry in-check through self-regulation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Advocate for importance and legitimacy of the profession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Lose intellectual credibility if we are reduced to merely reinforcing capitalist desires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Take on a more proactive, responsible role in society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"Corporations have a bigger influence on reality than government, and buying power is more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important than voting power. A world where shopping has more political impact than voting is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 threat to democracy."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Relations between popular culture, market and critical positions have changed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is perfectly positioned between these 3 axes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keeps designers (and the industry) vital, innovative, and interesting</a:t>
            </a:r>
          </a:p>
        </p:txBody>
      </p:sp>
    </p:spTree>
    <p:extLst>
      <p:ext uri="{BB962C8B-B14F-4D97-AF65-F5344CB8AC3E}">
        <p14:creationId xmlns:p14="http://schemas.microsoft.com/office/powerpoint/2010/main" val="1129393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Case Study: Mel Chin, </a:t>
            </a:r>
            <a:r>
              <a:rPr lang="en-US" sz="1400" i="1" dirty="0">
                <a:solidFill>
                  <a:srgbClr val="376092"/>
                </a:solidFill>
              </a:rPr>
              <a:t>GALA Committee/In the Name of the Place </a:t>
            </a:r>
            <a:r>
              <a:rPr lang="en-US" sz="1400" dirty="0">
                <a:solidFill>
                  <a:srgbClr val="376092"/>
                </a:solidFill>
              </a:rPr>
              <a:t>(1996)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of television as a subversive medium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Offered producers of </a:t>
            </a:r>
            <a:r>
              <a:rPr lang="en-US" sz="1400" i="1" dirty="0">
                <a:solidFill>
                  <a:srgbClr val="376092"/>
                </a:solidFill>
              </a:rPr>
              <a:t>Melrose Place </a:t>
            </a:r>
            <a:r>
              <a:rPr lang="en-US" sz="1400" dirty="0">
                <a:solidFill>
                  <a:srgbClr val="376092"/>
                </a:solidFill>
              </a:rPr>
              <a:t>free art/design/styling for the set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Established a committee of students (U. of Georgia/</a:t>
            </a:r>
            <a:r>
              <a:rPr lang="en-US" sz="1400" dirty="0" err="1">
                <a:solidFill>
                  <a:srgbClr val="376092"/>
                </a:solidFill>
              </a:rPr>
              <a:t>CalArts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Non-commercial PIMs (Product Insertion Manifestations)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Attempt to deal with serious issues that are typically trivialized by TV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Gender issues, violence, infectious diseases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Depict scenes of infamous LA locations of violence (Rodney King, Marilyn Monroe,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Nicole Brown Simpson)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Lots of sex on M.P. but no use of condoms &gt;&gt; created bed linens covered in unrolled condoms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"Viruses are self-replicating, but they mutate,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to me, that’s like an art idea. I was wondering,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how do you get an idea into a system, and let it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replicate within that system?"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i="1" dirty="0">
                <a:solidFill>
                  <a:srgbClr val="376092"/>
                </a:solidFill>
              </a:rPr>
              <a:t>+ In the Name of the Place. RU 486 Quilt</a:t>
            </a: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5" y="6356350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669" y="3536483"/>
            <a:ext cx="3727450" cy="2870667"/>
          </a:xfrm>
          <a:prstGeom prst="rect">
            <a:avLst/>
          </a:prstGeom>
        </p:spPr>
      </p:pic>
      <p:pic>
        <p:nvPicPr>
          <p:cNvPr id="10" name="Picture 9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54" y="1042745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234" y="1036400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36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Fast Knowledge vs. Slow Knowledge (Alastair </a:t>
            </a:r>
            <a:r>
              <a:rPr lang="en-US" sz="1400" dirty="0" err="1">
                <a:solidFill>
                  <a:srgbClr val="376092"/>
                </a:solidFill>
              </a:rPr>
              <a:t>Fuad</a:t>
            </a:r>
            <a:r>
              <a:rPr lang="en-US" sz="1400" dirty="0">
                <a:solidFill>
                  <a:srgbClr val="376092"/>
                </a:solidFill>
              </a:rPr>
              <a:t>-Luke)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Without "ifs" in the design practice, the status quo is maintained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Embedded within the theory/practice connection (indistinguishable from one another)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Gui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Bonsieppe</a:t>
            </a:r>
            <a:r>
              <a:rPr lang="en-US" sz="1400" dirty="0">
                <a:solidFill>
                  <a:srgbClr val="376092"/>
                </a:solidFill>
              </a:rPr>
              <a:t>: "... critical thinking – is rooted in the domain of social discourse and thus, in the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final instance, in that of politics, where the question is: </a:t>
            </a:r>
            <a:r>
              <a:rPr lang="en-US" sz="1400" i="1" dirty="0">
                <a:solidFill>
                  <a:srgbClr val="376092"/>
                </a:solidFill>
              </a:rPr>
              <a:t>In what sort of a society do members of </a:t>
            </a:r>
            <a:br>
              <a:rPr lang="en-US" sz="1400" i="1" dirty="0">
                <a:solidFill>
                  <a:srgbClr val="376092"/>
                </a:solidFill>
              </a:rPr>
            </a:br>
            <a:r>
              <a:rPr lang="en-US" sz="1400" i="1" dirty="0">
                <a:solidFill>
                  <a:srgbClr val="376092"/>
                </a:solidFill>
              </a:rPr>
              <a:t>          that society wish to live?"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If + (human, social, natural, financial, manufactured capitals) = creativity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Will Murray, brand consultant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Charles Jencks, architectural critic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045" y="2895627"/>
            <a:ext cx="6306556" cy="35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33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3: affirmative vs. critical design / fast vs. slow knowledge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Fast Knowledge vs. Slow Knowledge (Alastair </a:t>
            </a:r>
            <a:r>
              <a:rPr lang="en-US" sz="1400" dirty="0" err="1">
                <a:solidFill>
                  <a:srgbClr val="376092"/>
                </a:solidFill>
              </a:rPr>
              <a:t>Fuad</a:t>
            </a:r>
            <a:r>
              <a:rPr lang="en-US" sz="1400" dirty="0">
                <a:solidFill>
                  <a:srgbClr val="376092"/>
                </a:solidFill>
              </a:rPr>
              <a:t>-Luke)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Historical Trajectory: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Emerging human/intelligence economies &gt;&gt; tend to focus more on individuality and "being"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Ever-shortening lifespan of each type of economy since the industrial revolution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+ 1450: paradigm shift from cyclical time to linear space-time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 the postmodern era, these ideas converged/collapsed (</a:t>
            </a:r>
            <a:r>
              <a:rPr lang="en-US" sz="1400" dirty="0" err="1">
                <a:solidFill>
                  <a:srgbClr val="376092"/>
                </a:solidFill>
              </a:rPr>
              <a:t>chronos</a:t>
            </a:r>
            <a:r>
              <a:rPr lang="en-US" sz="1400" dirty="0">
                <a:solidFill>
                  <a:srgbClr val="376092"/>
                </a:solidFill>
              </a:rPr>
              <a:t>/</a:t>
            </a:r>
            <a:r>
              <a:rPr lang="en-US" sz="1400" dirty="0" err="1">
                <a:solidFill>
                  <a:srgbClr val="376092"/>
                </a:solidFill>
              </a:rPr>
              <a:t>kairos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We have developed an "always on" sensibility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Embedded techno-centrism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Actual physical change has accelerated (resource flows, etc.), as well as perception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rate of change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Unsustainable Time: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If all global citizens conformed to the UK's GDP/resource use: "8 planets of energy (CO²); 8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planets of aluminum; 3 planets of cement; 3½ planets of wood; 1¼ planets of land."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Despite rapid growth, citizens' sense of happiness has not increased since the 1970s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"Metabolic" and systemic adjustments are necessary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"Sustainable development, ‘development that meets the needs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 present without compromising the ability of future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generations to meet their own needs’ is possibly the big ‘IF’,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and may be one of the biggest challenges to man’s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creativity to date."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Ecological Footprint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"Will Mr. Slow ever find a job to do that's as slow-paced as he is?"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23" y="5901281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50" y="5894936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9645" y="4598648"/>
            <a:ext cx="2328563" cy="2122827"/>
          </a:xfrm>
          <a:prstGeom prst="rect">
            <a:avLst/>
          </a:prstGeom>
        </p:spPr>
      </p:pic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1B4ABC22-3D19-4D3C-AC8F-162DF384D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01" y="612313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7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12131</TotalTime>
  <Words>4174</Words>
  <Application>Microsoft Macintosh PowerPoint</Application>
  <PresentationFormat>On-screen Show (4:3)</PresentationFormat>
  <Paragraphs>474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273</cp:revision>
  <dcterms:created xsi:type="dcterms:W3CDTF">2010-04-12T23:12:02Z</dcterms:created>
  <dcterms:modified xsi:type="dcterms:W3CDTF">2026-01-27T12:46:15Z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