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22"/>
  </p:notesMasterIdLst>
  <p:handoutMasterIdLst>
    <p:handoutMasterId r:id="rId23"/>
  </p:handoutMasterIdLst>
  <p:sldIdLst>
    <p:sldId id="256" r:id="rId5"/>
    <p:sldId id="304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4">
          <p15:clr>
            <a:srgbClr val="A4A3A4"/>
          </p15:clr>
        </p15:guide>
        <p15:guide id="2" pos="3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22" autoAdjust="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76" y="176"/>
      </p:cViewPr>
      <p:guideLst>
        <p:guide orient="horz" pos="294"/>
        <p:guide pos="37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249DD-8BEA-304C-9BAE-175C76990D5F}" type="datetimeFigureOut">
              <a:rPr lang="en-US" smtClean="0"/>
              <a:t>1/30/26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67767-7DC9-0348-96FB-0ABB9D80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8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0D8CA-93BC-3A48-AD27-E78D6C56EB24}" type="datetimeFigureOut">
              <a:rPr lang="en-US" smtClean="0"/>
              <a:t>1/30/26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FE362-A350-2949-B4EE-1DCF96A6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485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5DB4-8003-BB48-B712-7E06A20CDED6}" type="datetime1">
              <a:rPr lang="en-CA" smtClean="0"/>
              <a:t>2026-01-30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ED5B-449C-5B42-857E-D2C3C63F5E60}" type="datetime1">
              <a:rPr lang="en-CA" smtClean="0"/>
              <a:t>2026-01-30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54FD-8390-A34A-96E2-42857EE224B2}" type="datetime1">
              <a:rPr lang="en-CA" smtClean="0"/>
              <a:t>2026-01-30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BDD6-B062-3F46-858B-F49D4E846AE3}" type="datetime1">
              <a:rPr lang="en-CA" smtClean="0"/>
              <a:t>2026-01-30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8CF4-3557-E54C-8D7A-1DDDDF5E883C}" type="datetime1">
              <a:rPr lang="en-CA" smtClean="0"/>
              <a:t>2026-01-30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8FBA-C267-0F40-8A02-E6A7821A291E}" type="datetime1">
              <a:rPr lang="en-CA" smtClean="0"/>
              <a:t>2026-01-30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A3E8-08E0-9F4D-82C2-2DB48CAAAE9E}" type="datetime1">
              <a:rPr lang="en-CA" smtClean="0"/>
              <a:t>2026-01-30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4C90-4ABE-2E41-B09E-841274E0B9B5}" type="datetime1">
              <a:rPr lang="en-CA" smtClean="0"/>
              <a:t>2026-01-30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66D2-7B85-6649-B068-976362077B25}" type="datetime1">
              <a:rPr lang="en-CA" smtClean="0"/>
              <a:t>2026-01-30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B4B7-82EE-1440-8DC8-20746879C550}" type="datetime1">
              <a:rPr lang="en-CA" smtClean="0"/>
              <a:t>2026-01-30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DE0C-0BC5-E84D-A15D-B33759DACDC1}" type="datetime1">
              <a:rPr lang="en-CA" smtClean="0"/>
              <a:t>2026-01-30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161C3-6334-5B44-B432-E408CD75785E}" type="datetime1">
              <a:rPr lang="en-CA" smtClean="0"/>
              <a:t>2026-01-30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ilytouslesjours.com/en" TargetMode="External"/><Relationship Id="rId7" Type="http://schemas.openxmlformats.org/officeDocument/2006/relationships/hyperlink" Target="http://www.missmoun.com/proposals/conflux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://www.treehugger.com/clean-water/wow-gets-real-3d-role-playing-game-models-water-crisis-video.html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tsoe.com/en/gb/about/dieterrams/gooddesig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rves.concordia.ca/ar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VkQYvN4_HA" TargetMode="External"/><Relationship Id="rId7" Type="http://schemas.openxmlformats.org/officeDocument/2006/relationships/hyperlink" Target="https://vimeo.com/33841332?turnstile=0.vjtGDjq2H2j9VzZUBPADvOQJeyCAEwXxBB5Wnc3JIZcFL-LlLQn5cVrIbBF2qN5PUS-njMGVuseYoCY-rbj5QrhMSpzQ_3j_6lguXpr3FxYBwHvWxVMlKnz-1wqAGDKaU6CKTuC8A9qsTeb6mS-y_tebVXi52xnckbV28Y7LawiTbvsoNrRZKYHyAKc93H2wG8tOFgK_3E03wNx4UixrKCox8bXOfOaeRcmzV-qkl5YxWo_iw967Jnt6s_4T1Bx_-h59tQwCPx8Z6mYebs4kBBbF9Orry9BUvUgv1REwxHSRwKfRmtQ2GlkUQOW-tm88xvFC8Kozp0zRWWwHFX5voVNkkkkngMfU6_yrLjbtZsg8dXtoF2nuRwrX9k4qj6ujrka71O8BOD4SK48SOCU7WI50gzokUpe5ZMoV8qxPNcc9ADLpFcCQB0DMnt9f9389YYjRgSy4NvjDw27MpwT-W3cZYzIYysEYNynL1LtF32-QgaYKJDvfNPGds__Swd_e1MSvanTpclbkR8__N_m0X5tJhEHOWttOr_NmIhvAeU09WGGE-bbJrkMzeiE6vyFUCk3Wz_nsuDdGcyhaWoxoRpi5Tn2e97T-oxojkEUWik1l1xYbFR9774H4-FhaJsmy6BhjdGWZ7h07VYRlFJgY8ecLquFNizKYdPLXby2xkuHbgBZ9NtA1eArxgh-puX7pDiyaplnOIXAy5LoSI1NDmsjIgsOsij3GKbnuWhVAAZmIDbTdyxEEoJ-ZpM1DuTNLygDXn7zjJWlLrAZdOOS2Qcm2mztm3fak6EoInNP2D7W-ToFKCDCDEc96wBwdXKILWeBJysl8i0i54OcZQfK0iG3yqjRKiKAn8cOc0zZRxuX8ouyNFoN5ClOZ5MxCG5FZ.mi6AKSxNWgn4DaOxOdzCUg.f636f8a15e8a9a0358f00b57da6e534318ecc0b406c62debb8b95cbc41b0419b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www.liveworkstudio.com/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mint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607543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in-graph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714" y="5714510"/>
            <a:ext cx="3762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F4623"/>
                </a:solidFill>
              </a:rPr>
              <a:t>WEEK 4 </a:t>
            </a:r>
          </a:p>
        </p:txBody>
      </p:sp>
    </p:spTree>
    <p:extLst>
      <p:ext uri="{BB962C8B-B14F-4D97-AF65-F5344CB8AC3E}">
        <p14:creationId xmlns:p14="http://schemas.microsoft.com/office/powerpoint/2010/main" val="4052007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10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social design and user-centered processes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90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Robert Fabricant, </a:t>
            </a:r>
            <a:r>
              <a:rPr lang="en-US" sz="1400" i="1" dirty="0">
                <a:solidFill>
                  <a:srgbClr val="376092"/>
                </a:solidFill>
              </a:rPr>
              <a:t>Design With Intent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Performance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Empathy is crucial to </a:t>
            </a:r>
            <a:r>
              <a:rPr lang="en-US" sz="1400" dirty="0" err="1">
                <a:solidFill>
                  <a:srgbClr val="376092"/>
                </a:solidFill>
              </a:rPr>
              <a:t>behavioural</a:t>
            </a:r>
            <a:r>
              <a:rPr lang="en-US" sz="1400" dirty="0">
                <a:solidFill>
                  <a:srgbClr val="376092"/>
                </a:solidFill>
              </a:rPr>
              <a:t> change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"Empathy helps us better understand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consequences in two ways: We anticipate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effects of our actions on others, and we experience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the emotions of others who have made similar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choices."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Virtual worlds and game environments (Second Life,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World of </a:t>
            </a:r>
            <a:r>
              <a:rPr lang="en-US" sz="1400" dirty="0" err="1">
                <a:solidFill>
                  <a:srgbClr val="376092"/>
                </a:solidFill>
              </a:rPr>
              <a:t>Warcraft</a:t>
            </a:r>
            <a:r>
              <a:rPr lang="en-US" sz="1400" dirty="0">
                <a:solidFill>
                  <a:srgbClr val="376092"/>
                </a:solidFill>
              </a:rPr>
              <a:t>) allow us to perform and test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alternate models of lived reality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Create scenarios and personae to role-play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different characters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Develop empathy and an understanding for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positions of other stakeholders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>
                <a:solidFill>
                  <a:srgbClr val="376092"/>
                </a:solidFill>
              </a:rPr>
              <a:t>Power Cart </a:t>
            </a:r>
            <a:r>
              <a:rPr lang="en-US" sz="1400" dirty="0">
                <a:solidFill>
                  <a:srgbClr val="376092"/>
                </a:solidFill>
              </a:rPr>
              <a:t>(2008), </a:t>
            </a:r>
            <a:r>
              <a:rPr lang="en-US" sz="1400" dirty="0" err="1">
                <a:solidFill>
                  <a:srgbClr val="376092"/>
                </a:solidFill>
              </a:rPr>
              <a:t>Mouna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  <a:r>
              <a:rPr lang="en-US" sz="1400" dirty="0" err="1">
                <a:solidFill>
                  <a:srgbClr val="376092"/>
                </a:solidFill>
              </a:rPr>
              <a:t>Andraos</a:t>
            </a:r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Solar power and crank generator used to harness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"clean" energy to charge devices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Produced through Eyebeam, NYC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>
                <a:solidFill>
                  <a:srgbClr val="376092"/>
                </a:solidFill>
              </a:rPr>
              <a:t>Water Wars </a:t>
            </a:r>
            <a:r>
              <a:rPr lang="en-US" sz="1400" dirty="0">
                <a:solidFill>
                  <a:srgbClr val="376092"/>
                </a:solidFill>
              </a:rPr>
              <a:t>(2010), Tad Hirsch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Game about water scarcity and </a:t>
            </a:r>
            <a:r>
              <a:rPr lang="en-US" sz="1400" dirty="0" err="1">
                <a:solidFill>
                  <a:srgbClr val="376092"/>
                </a:solidFill>
              </a:rPr>
              <a:t>enviro</a:t>
            </a:r>
            <a:r>
              <a:rPr lang="en-US" sz="1400" dirty="0">
                <a:solidFill>
                  <a:srgbClr val="376092"/>
                </a:solidFill>
              </a:rPr>
              <a:t> policy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Civic Games: "a class of socially-engaged games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whose intent is to involve citizens in public affairs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and democratic processes"</a:t>
            </a:r>
            <a:endParaRPr lang="en-US" sz="1400" i="1" dirty="0">
              <a:solidFill>
                <a:srgbClr val="376092"/>
              </a:solidFill>
            </a:endParaRP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52" y="4643948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52" y="5674764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6670" y="1010996"/>
            <a:ext cx="3661587" cy="5429250"/>
          </a:xfrm>
          <a:prstGeom prst="rect">
            <a:avLst/>
          </a:prstGeom>
        </p:spPr>
      </p:pic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74372FC2-8FC5-B3DC-7A20-CFF02DECF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377" y="4643949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98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11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social design and user-centered processes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Reconciling Relationships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+ 3 Spheres of Artifact Mediation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Functionality: usefulness; materiality and making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Meaningfulness: cultural messages in society; often of more significant value than the usefulness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Economy: production, distribution, exchange; </a:t>
            </a:r>
            <a:r>
              <a:rPr lang="en-US" sz="1400" dirty="0" err="1">
                <a:solidFill>
                  <a:srgbClr val="376092"/>
                </a:solidFill>
              </a:rPr>
              <a:t>labour</a:t>
            </a:r>
            <a:r>
              <a:rPr lang="en-US" sz="1400" dirty="0">
                <a:solidFill>
                  <a:srgbClr val="376092"/>
                </a:solidFill>
              </a:rPr>
              <a:t> and market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"The task of a 'traditional' designer is (within the confines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of this model) to solve the problem arising from a design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brief: how the needed functionality can be produced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smartly by using the available materials and production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technologies. At the same time he or she has to shape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this functionality into a form which references the world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of meanings in culture and society in such a way that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buyer and user will gain some added value from that,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for example aesthetic pleasure. And all the time this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must happen within the limits given by potential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production volumes and costs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production, distribution and marketing.”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- Kari </a:t>
            </a:r>
            <a:r>
              <a:rPr lang="en-US" sz="1400" dirty="0" err="1">
                <a:solidFill>
                  <a:srgbClr val="376092"/>
                </a:solidFill>
              </a:rPr>
              <a:t>Kuutti</a:t>
            </a:r>
            <a:endParaRPr lang="en-US" sz="1400" dirty="0">
              <a:solidFill>
                <a:srgbClr val="37609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0" y="3985178"/>
            <a:ext cx="3365500" cy="266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83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social design and user-centered processes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Reconciling Relationships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Design Education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Has typically been characterized by individualism and developing a distinct "style"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The assumption is that a single design brief will produce distinct results from each student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baseline assumption for design is to suppress one's ego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At the service of the best, most efficient system for a given demographic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Use of participatory design strategies to move away from a singular authorship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Emergence of Mobile Devices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One of the most critical turning points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Evolution of new modalities for interaction required new software/graphical interfaces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Current Human-Centered Design Approaches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Design is more and more using human-centered approaches to the development process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Develop collaborative teams to make best use of resources and specializations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</a:t>
            </a:r>
            <a:r>
              <a:rPr lang="en-US" sz="4800" b="1" dirty="0">
                <a:solidFill>
                  <a:srgbClr val="376092"/>
                </a:solidFill>
              </a:rPr>
              <a:t>1 + 1 + 1 + 1 + 1 ...</a:t>
            </a:r>
            <a:endParaRPr lang="en-US" sz="4800" b="1" i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47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13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social design and user-centered processes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262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Assignment</a:t>
            </a:r>
            <a:r>
              <a:rPr lang="en-US" sz="1400" i="1" dirty="0">
                <a:solidFill>
                  <a:srgbClr val="376092"/>
                </a:solidFill>
              </a:rPr>
              <a:t>: Je me </a:t>
            </a:r>
            <a:r>
              <a:rPr lang="en-US" sz="1400" i="1" dirty="0" err="1">
                <a:solidFill>
                  <a:srgbClr val="376092"/>
                </a:solidFill>
              </a:rPr>
              <a:t>souviens</a:t>
            </a:r>
            <a:r>
              <a:rPr lang="en-US" sz="1400" i="1" dirty="0">
                <a:solidFill>
                  <a:srgbClr val="376092"/>
                </a:solidFill>
              </a:rPr>
              <a:t> </a:t>
            </a:r>
            <a:r>
              <a:rPr lang="en-US" sz="1400" dirty="0">
                <a:solidFill>
                  <a:srgbClr val="376092"/>
                </a:solidFill>
              </a:rPr>
              <a:t>(Part 1 due February 17; 20%)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Montreal as a UNESCO City of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What makes a "design city"?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Select an example of what you feel to be well-designed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Architecture, public parks, systems, street furniture, infrastructure, etc.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MUST be Montreal-specific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"Even the city itself acknowledges that ‘design in Montreal is not simply for show but a source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daily wellbeing.’ Not only has Montreal demonstrated that design can be a powerful tool in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promoting inclusion and plurality of values, but the city has also called upon its citizens to play a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critical and active part in mobilizing design to inspire more innovative living environments that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enhance daily life and existence.” - </a:t>
            </a:r>
            <a:r>
              <a:rPr lang="en-US" sz="1400" dirty="0" err="1">
                <a:solidFill>
                  <a:srgbClr val="376092"/>
                </a:solidFill>
              </a:rPr>
              <a:t>Koichiro</a:t>
            </a:r>
            <a:r>
              <a:rPr lang="en-US" sz="1400" dirty="0">
                <a:solidFill>
                  <a:srgbClr val="376092"/>
                </a:solidFill>
              </a:rPr>
              <a:t> Matsuura (UNESCO Director-General)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Not just a celebration of Montreal's attributes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second part of the assignment will address the less effective elements of the city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Think about inhabitation: how do these artifacts/experiences shape the daily life of citizens (for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better or for worse)?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Use the issues, frameworks, guiding principles explored in class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What contextual, semantic, and physical concerns need to be addressed/investigated?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Examine the patterns of use, appropriateness of material choices, and general mood/atmosphere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Is it workable/livable/enjoyable?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Does it make a positive contribution to the everyday experience?</a:t>
            </a:r>
            <a:endParaRPr lang="en-US" sz="4800" b="1" i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82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14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social design and user-centered processes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Assignment: </a:t>
            </a:r>
            <a:r>
              <a:rPr lang="en-US" sz="1400" i="1" dirty="0">
                <a:solidFill>
                  <a:srgbClr val="376092"/>
                </a:solidFill>
              </a:rPr>
              <a:t>Je me </a:t>
            </a:r>
            <a:r>
              <a:rPr lang="en-US" sz="1400" i="1" dirty="0" err="1">
                <a:solidFill>
                  <a:srgbClr val="376092"/>
                </a:solidFill>
              </a:rPr>
              <a:t>souviens</a:t>
            </a:r>
            <a:r>
              <a:rPr lang="en-US" sz="1400" i="1" dirty="0">
                <a:solidFill>
                  <a:srgbClr val="376092"/>
                </a:solidFill>
              </a:rPr>
              <a:t> </a:t>
            </a:r>
            <a:r>
              <a:rPr lang="en-US" sz="1400" dirty="0">
                <a:solidFill>
                  <a:srgbClr val="376092"/>
                </a:solidFill>
              </a:rPr>
              <a:t>(Part 1 due February 17; 20%)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Suggested Framework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Section I: </a:t>
            </a:r>
            <a:r>
              <a:rPr lang="en-US" sz="1400" b="1" dirty="0">
                <a:solidFill>
                  <a:srgbClr val="376092"/>
                </a:solidFill>
              </a:rPr>
              <a:t>Observation</a:t>
            </a:r>
            <a:r>
              <a:rPr lang="en-US" sz="1400" dirty="0">
                <a:solidFill>
                  <a:srgbClr val="376092"/>
                </a:solidFill>
              </a:rPr>
              <a:t> (500 words):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Ia</a:t>
            </a:r>
            <a:r>
              <a:rPr lang="en-US" sz="1400" dirty="0">
                <a:solidFill>
                  <a:srgbClr val="376092"/>
                </a:solidFill>
              </a:rPr>
              <a:t>: Briefly explain your choice; identify date/name of designer (if known); succinctly state its major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positive attributes (100 words)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Ib</a:t>
            </a:r>
            <a:r>
              <a:rPr lang="en-US" sz="1400" dirty="0">
                <a:solidFill>
                  <a:srgbClr val="376092"/>
                </a:solidFill>
              </a:rPr>
              <a:t>: Provide a brief history of your artifact/space, including key dates/transitions (100 words)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Ic</a:t>
            </a:r>
            <a:r>
              <a:rPr lang="en-US" sz="1400" dirty="0">
                <a:solidFill>
                  <a:srgbClr val="376092"/>
                </a:solidFill>
              </a:rPr>
              <a:t>: Provide a description of its visual and physical characteristics; include a map denoting its location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in the city (150 words, plus 10 photos/captions)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Id: Include a detailed description of its contextual environment (150 words); consider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Surfaces: hard/soft; changing/static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Size or volume: interior/exterior; confined/walled/open; reverb/echo/flat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Variety: balance of natural/human/manufactured phenomena; contrasts/similarities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Qualities: loud/quiet; harsh/sharp/soft/gentle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Layers: multiple simultaneous/discrete; easily-distinguished/seamless blend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Make sure that your photographs reveal different facets of the artifact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Verify that you are able to photograph in-situ (i.e. not private property)</a:t>
            </a:r>
            <a:endParaRPr lang="en-US" sz="4800" b="1" i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963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15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social design and user-centered processes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69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Assignment: </a:t>
            </a:r>
            <a:r>
              <a:rPr lang="en-US" sz="1400" i="1" dirty="0">
                <a:solidFill>
                  <a:srgbClr val="376092"/>
                </a:solidFill>
              </a:rPr>
              <a:t>Je me </a:t>
            </a:r>
            <a:r>
              <a:rPr lang="en-US" sz="1400" i="1" dirty="0" err="1">
                <a:solidFill>
                  <a:srgbClr val="376092"/>
                </a:solidFill>
              </a:rPr>
              <a:t>souviens</a:t>
            </a:r>
            <a:r>
              <a:rPr lang="en-US" sz="1400" i="1" dirty="0">
                <a:solidFill>
                  <a:srgbClr val="376092"/>
                </a:solidFill>
              </a:rPr>
              <a:t> </a:t>
            </a:r>
            <a:r>
              <a:rPr lang="en-US" sz="1400" dirty="0">
                <a:solidFill>
                  <a:srgbClr val="376092"/>
                </a:solidFill>
              </a:rPr>
              <a:t>(Part 1 due February 20; 20%)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Section II: </a:t>
            </a:r>
            <a:r>
              <a:rPr lang="en-US" sz="1400" b="1" dirty="0">
                <a:solidFill>
                  <a:srgbClr val="376092"/>
                </a:solidFill>
              </a:rPr>
              <a:t>Occupation</a:t>
            </a:r>
            <a:r>
              <a:rPr lang="en-US" sz="1400" dirty="0">
                <a:solidFill>
                  <a:srgbClr val="376092"/>
                </a:solidFill>
              </a:rPr>
              <a:t> (500 words)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IIa</a:t>
            </a:r>
            <a:r>
              <a:rPr lang="en-US" sz="1400" dirty="0">
                <a:solidFill>
                  <a:srgbClr val="376092"/>
                </a:solidFill>
              </a:rPr>
              <a:t>: How does the general public interact with your artifact? Who, how, when, and under what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circumstances? Does this change during the day or seasons? Is it available to all, or restricted to a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specific demographic? (250 words)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IIb</a:t>
            </a:r>
            <a:r>
              <a:rPr lang="en-US" sz="1400" dirty="0">
                <a:solidFill>
                  <a:srgbClr val="376092"/>
                </a:solidFill>
              </a:rPr>
              <a:t>: Consider the functionality of your artifact (perceived/purported practical functions). Is there a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discrepancy between this and the experience of the user? Can this be quantified? (250 words)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Section III: </a:t>
            </a:r>
            <a:r>
              <a:rPr lang="en-US" sz="1400" b="1" dirty="0">
                <a:solidFill>
                  <a:srgbClr val="376092"/>
                </a:solidFill>
              </a:rPr>
              <a:t>Analysis</a:t>
            </a:r>
            <a:r>
              <a:rPr lang="en-US" sz="1400" dirty="0">
                <a:solidFill>
                  <a:srgbClr val="376092"/>
                </a:solidFill>
              </a:rPr>
              <a:t> (500 words)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IIIa</a:t>
            </a:r>
            <a:r>
              <a:rPr lang="en-US" sz="1400" dirty="0">
                <a:solidFill>
                  <a:srgbClr val="376092"/>
                </a:solidFill>
              </a:rPr>
              <a:t>: Apply principles studied in DART 261/262 to justify your assessment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As a starting point, consider Dieter Rams' Ten Principles for Good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Consider durability of your artifact: both physical and emotional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Is your artifact healthy: physically, environmentally, socially?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Does it help the public in positive ways (not mere ornamentation)?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Is it responsive to human scale? Does it evoke a positive sentiment?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You must integrate a minimum of 3 sources from the course or elsewhere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Section IV: </a:t>
            </a:r>
            <a:r>
              <a:rPr lang="en-US" sz="1400" b="1" dirty="0">
                <a:solidFill>
                  <a:srgbClr val="376092"/>
                </a:solidFill>
              </a:rPr>
              <a:t>Conclusion</a:t>
            </a:r>
            <a:r>
              <a:rPr lang="en-US" sz="1400" dirty="0">
                <a:solidFill>
                  <a:srgbClr val="376092"/>
                </a:solidFill>
              </a:rPr>
              <a:t> (100 words)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Succinctly describe your reasoning for the positive assessment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How does it activate and reflect the culture of its time and place?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If your artifact is historical, how does it function today?</a:t>
            </a:r>
            <a:endParaRPr lang="en-US" sz="4800" b="1" i="1" dirty="0">
              <a:solidFill>
                <a:srgbClr val="376092"/>
              </a:solidFill>
            </a:endParaRP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94" y="3773993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76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16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social design and user-centered processes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Assignment: </a:t>
            </a:r>
            <a:r>
              <a:rPr lang="en-US" sz="1400" i="1" dirty="0">
                <a:solidFill>
                  <a:srgbClr val="376092"/>
                </a:solidFill>
              </a:rPr>
              <a:t>Je me </a:t>
            </a:r>
            <a:r>
              <a:rPr lang="en-US" sz="1400" i="1" dirty="0" err="1">
                <a:solidFill>
                  <a:srgbClr val="376092"/>
                </a:solidFill>
              </a:rPr>
              <a:t>souviens</a:t>
            </a:r>
            <a:r>
              <a:rPr lang="en-US" sz="1400" i="1" dirty="0">
                <a:solidFill>
                  <a:srgbClr val="376092"/>
                </a:solidFill>
              </a:rPr>
              <a:t> </a:t>
            </a:r>
            <a:r>
              <a:rPr lang="en-US" sz="1400" dirty="0">
                <a:solidFill>
                  <a:srgbClr val="376092"/>
                </a:solidFill>
              </a:rPr>
              <a:t>(Part 1 due February 17; 20%)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Deliverables: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b="1" dirty="0">
                <a:solidFill>
                  <a:srgbClr val="376092"/>
                </a:solidFill>
              </a:rPr>
              <a:t>+ Complete ALL 4 SECTIONS for the due date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Approximate length: 1600 words, plus captions (PDF FORMAT ONLY)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Photographs and captions should be integrated into the body of the text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Upload to Moodle</a:t>
            </a:r>
            <a:endParaRPr lang="en-US" sz="4800" b="1" i="1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44902"/>
            <a:ext cx="5747657" cy="362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03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17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social design and user-centered processes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Ready, Set, Go!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For Next Week: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Read: Chapman, Jonathan. "Authors of Experience." </a:t>
            </a:r>
            <a:r>
              <a:rPr lang="en-US" sz="1400" i="1" dirty="0">
                <a:solidFill>
                  <a:srgbClr val="376092"/>
                </a:solidFill>
              </a:rPr>
              <a:t>Emotionally Durable Design</a:t>
            </a:r>
            <a:r>
              <a:rPr lang="en-US" sz="1400" dirty="0">
                <a:solidFill>
                  <a:srgbClr val="376092"/>
                </a:solidFill>
              </a:rPr>
              <a:t>.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(Library reserve link)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Read: </a:t>
            </a:r>
            <a:r>
              <a:rPr lang="en-US" sz="1400" dirty="0" err="1">
                <a:solidFill>
                  <a:srgbClr val="376092"/>
                </a:solidFill>
              </a:rPr>
              <a:t>Krippendorff</a:t>
            </a:r>
            <a:r>
              <a:rPr lang="en-US" sz="1400" dirty="0">
                <a:solidFill>
                  <a:srgbClr val="376092"/>
                </a:solidFill>
              </a:rPr>
              <a:t>, Klaus. "Trajectory of Artificiality;" "Products;" Design; "Functionalism."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</a:t>
            </a:r>
            <a:r>
              <a:rPr lang="en-US" sz="1400" i="1" dirty="0">
                <a:solidFill>
                  <a:srgbClr val="376092"/>
                </a:solidFill>
              </a:rPr>
              <a:t>The Semantic Turn</a:t>
            </a:r>
            <a:r>
              <a:rPr lang="en-US" sz="1400" dirty="0">
                <a:solidFill>
                  <a:srgbClr val="376092"/>
                </a:solidFill>
              </a:rPr>
              <a:t>. (Library reserve link)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Respond to </a:t>
            </a:r>
            <a:r>
              <a:rPr lang="en-US" sz="1400">
                <a:solidFill>
                  <a:srgbClr val="376092"/>
                </a:solidFill>
              </a:rPr>
              <a:t>Thought Experiment </a:t>
            </a:r>
            <a:r>
              <a:rPr lang="en-US" sz="1400" dirty="0">
                <a:solidFill>
                  <a:srgbClr val="376092"/>
                </a:solidFill>
              </a:rPr>
              <a:t>(Moodle):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</a:t>
            </a:r>
            <a:r>
              <a:rPr lang="en-US" sz="1400" i="1" dirty="0">
                <a:solidFill>
                  <a:srgbClr val="376092"/>
                </a:solidFill>
              </a:rPr>
              <a:t>Please post the prompt and identify the scenario explored in today's class. Elaborate on the </a:t>
            </a:r>
          </a:p>
          <a:p>
            <a:r>
              <a:rPr lang="en-US" sz="1400" i="1" dirty="0">
                <a:solidFill>
                  <a:srgbClr val="376092"/>
                </a:solidFill>
              </a:rPr>
              <a:t>          play session and upload your response to the week 4 Moodle forum.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>
                <a:solidFill>
                  <a:srgbClr val="376092"/>
                </a:solidFill>
              </a:rPr>
              <a:t>Je me </a:t>
            </a:r>
            <a:r>
              <a:rPr lang="en-US" sz="1400" i="1" dirty="0" err="1">
                <a:solidFill>
                  <a:srgbClr val="376092"/>
                </a:solidFill>
              </a:rPr>
              <a:t>souviens</a:t>
            </a:r>
            <a:r>
              <a:rPr lang="en-US" sz="1400" dirty="0">
                <a:solidFill>
                  <a:srgbClr val="376092"/>
                </a:solidFill>
              </a:rPr>
              <a:t>--Part 1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Two weeks left! </a:t>
            </a:r>
            <a:endParaRPr lang="en-US" sz="4800" b="1" i="1" dirty="0">
              <a:solidFill>
                <a:srgbClr val="376092"/>
              </a:solidFill>
            </a:endParaRP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1" y="1636159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12" y="2116632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33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social design and user-centered processes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Class schedule: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Thought Experiments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Group presentations: choose a representative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16" y="2060350"/>
            <a:ext cx="51054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85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3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social design and user-centered processes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Thought Experiments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Scenarios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b="1" dirty="0">
                <a:solidFill>
                  <a:srgbClr val="376092"/>
                </a:solidFill>
              </a:rPr>
              <a:t>Louise</a:t>
            </a:r>
            <a:r>
              <a:rPr lang="en-US" sz="1400" dirty="0">
                <a:solidFill>
                  <a:srgbClr val="376092"/>
                </a:solidFill>
              </a:rPr>
              <a:t> is a 78-year-old ceramicist who has experienced significant muscle loss as the result of a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stroke. She also finds it difficult focusing for long periods of time, describing herself as “foggy” 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lacking the same perceptual awareness she once possessed. Both the physical and neurological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effects have made it virtually impossible for her to continue her creative practice. Louise’s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rehabilitation therapist has recommended that she use video games to help restore her mental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faculties and develop a greater sense of body awareness lost following the stroke.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What type of game (or other therapeutic aid) might you design to appeal to this aging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demographic? Consider themes, physical movements, and motivations that will help Louise return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to her ceramics practice.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b="1" dirty="0">
                <a:solidFill>
                  <a:srgbClr val="376092"/>
                </a:solidFill>
              </a:rPr>
              <a:t>D_S/GN </a:t>
            </a:r>
            <a:r>
              <a:rPr lang="en-US" sz="1400" dirty="0">
                <a:solidFill>
                  <a:srgbClr val="376092"/>
                </a:solidFill>
              </a:rPr>
              <a:t>is a print magazine that garnered critical acclaim throughout the 1990s/early 2000s, but has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since lost a great deal of relevance within the professional community. The publication is looking to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update their image, save money, and develop a stronger web presence. Currently, their website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only features subscription information and general details about the printed publication. The editors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desperately want to make use of the flexible tools afforded by new technologies to expand their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content offerings.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For both scenarios, research existing examples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List the specific needs and desires in each case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Use your creativity to exceed expectations and assumptions (be as wild and speculative as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you wish)</a:t>
            </a:r>
          </a:p>
        </p:txBody>
      </p:sp>
    </p:spTree>
    <p:extLst>
      <p:ext uri="{BB962C8B-B14F-4D97-AF65-F5344CB8AC3E}">
        <p14:creationId xmlns:p14="http://schemas.microsoft.com/office/powerpoint/2010/main" val="1373144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4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social design and user-centered processes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Human Factors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Multidisciplinary area of research (design, statistics, engineering, psychology, etc.)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Applies science-based research to ergonomics, biometrics, etc.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Studies human capabilities and their use in the development process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Involves </a:t>
            </a:r>
            <a:r>
              <a:rPr lang="en-US" sz="1400" dirty="0" err="1">
                <a:solidFill>
                  <a:srgbClr val="376092"/>
                </a:solidFill>
              </a:rPr>
              <a:t>behavioural</a:t>
            </a:r>
            <a:r>
              <a:rPr lang="en-US" sz="1400" dirty="0">
                <a:solidFill>
                  <a:srgbClr val="376092"/>
                </a:solidFill>
              </a:rPr>
              <a:t> analysis and how bodies integrate with systems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Usability, human-machine interaction, experience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Invites participants into the process at all levels of the design/iterative process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b="1" dirty="0">
                <a:solidFill>
                  <a:srgbClr val="376092"/>
                </a:solidFill>
              </a:rPr>
              <a:t>Constraints</a:t>
            </a:r>
            <a:r>
              <a:rPr lang="en-US" sz="1400" dirty="0">
                <a:solidFill>
                  <a:srgbClr val="376092"/>
                </a:solidFill>
              </a:rPr>
              <a:t>: limitations on the system (materials, scale,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technology, etc.)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Example: it is not possible to move a cursor beyond the screen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b="1" dirty="0">
                <a:solidFill>
                  <a:srgbClr val="376092"/>
                </a:solidFill>
              </a:rPr>
              <a:t>Affordances</a:t>
            </a:r>
            <a:r>
              <a:rPr lang="en-US" sz="1400" dirty="0">
                <a:solidFill>
                  <a:srgbClr val="376092"/>
                </a:solidFill>
              </a:rPr>
              <a:t>: potential; the boundaries of what is possible, given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specific conditions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quality of an artifact or environment to allow an individual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to perform a task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Originally proposed by Donald Norman as ANY possible actions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Refined to suggest PERCEIVED affordances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+ The characteristics of an artifact that communicate how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they should be used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+ How easily can the user locate/understand the system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and its use? (e.g. Braun calculator)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+ Suggests agency on the part of the user, as opposed to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a unidirectional flow of information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+ Takes into account cultural differences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082" y="2855712"/>
            <a:ext cx="2497897" cy="350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30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5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social design and user-centered processes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262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Donald Norman, </a:t>
            </a:r>
            <a:r>
              <a:rPr lang="en-US" sz="1400" i="1" dirty="0">
                <a:solidFill>
                  <a:srgbClr val="376092"/>
                </a:solidFill>
              </a:rPr>
              <a:t>The Design of Everyday Things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In the world of design, what matters is: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i="1" dirty="0">
                <a:solidFill>
                  <a:srgbClr val="376092"/>
                </a:solidFill>
              </a:rPr>
              <a:t>     1. If the desired controls can be perceived</a:t>
            </a:r>
          </a:p>
          <a:p>
            <a:r>
              <a:rPr lang="en-US" sz="1400" i="1" dirty="0">
                <a:solidFill>
                  <a:srgbClr val="376092"/>
                </a:solidFill>
              </a:rPr>
              <a:t>          1.a. In an easy to use design, if they can both readily be perceived and interpreted</a:t>
            </a:r>
          </a:p>
          <a:p>
            <a:r>
              <a:rPr lang="en-US" sz="1400" i="1" dirty="0">
                <a:solidFill>
                  <a:srgbClr val="376092"/>
                </a:solidFill>
              </a:rPr>
              <a:t>     2. If the desired actions can be discovered</a:t>
            </a:r>
          </a:p>
          <a:p>
            <a:r>
              <a:rPr lang="en-US" sz="1400" i="1" dirty="0">
                <a:solidFill>
                  <a:srgbClr val="376092"/>
                </a:solidFill>
              </a:rPr>
              <a:t>          2.a. Whether standard conventions are obeyed</a:t>
            </a:r>
          </a:p>
          <a:p>
            <a:endParaRPr lang="en-US" sz="1400" i="1" dirty="0">
              <a:solidFill>
                <a:srgbClr val="376092"/>
              </a:solidFill>
            </a:endParaRPr>
          </a:p>
          <a:p>
            <a:r>
              <a:rPr lang="en-US" sz="1400" i="1" dirty="0">
                <a:solidFill>
                  <a:srgbClr val="376092"/>
                </a:solidFill>
              </a:rPr>
              <a:t>     In a game, the designer may deliberately violate the A principles (1A and 2A). Sometimes, even in </a:t>
            </a:r>
          </a:p>
          <a:p>
            <a:r>
              <a:rPr lang="en-US" sz="1400" i="1" dirty="0">
                <a:solidFill>
                  <a:srgbClr val="376092"/>
                </a:solidFill>
              </a:rPr>
              <a:t>     effective, mass-consumer designs, it is useful to violate these principles. Thus, sometimes there are </a:t>
            </a:r>
          </a:p>
          <a:p>
            <a:r>
              <a:rPr lang="en-US" sz="1400" i="1" dirty="0">
                <a:solidFill>
                  <a:srgbClr val="376092"/>
                </a:solidFill>
              </a:rPr>
              <a:t>     "back doors" for those who maintain the system, and it is not desirable that the average user</a:t>
            </a:r>
          </a:p>
          <a:p>
            <a:r>
              <a:rPr lang="en-US" sz="1400" i="1" dirty="0">
                <a:solidFill>
                  <a:srgbClr val="376092"/>
                </a:solidFill>
              </a:rPr>
              <a:t>     know of their existence. But if the user is to be effective at, these principles should be followed.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Other Positive Examples of Violating Affordances?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+ 4 Design Principles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Follow conventional usage, both in the choice of images and the allowable interactions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Use words to describe the desired action (e.g., "click here" or use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labels in front of perceived objects)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Use metaphor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Follow a coherent conceptual model so that once part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of the interface is learned, the same principles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apply to other parts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240" y="4391396"/>
            <a:ext cx="3422650" cy="246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00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6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social design and user-centered processes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Bill </a:t>
            </a:r>
            <a:r>
              <a:rPr lang="en-US" sz="1400" dirty="0" err="1">
                <a:solidFill>
                  <a:srgbClr val="376092"/>
                </a:solidFill>
              </a:rPr>
              <a:t>Moggridge</a:t>
            </a:r>
            <a:r>
              <a:rPr lang="en-US" sz="1400" dirty="0">
                <a:solidFill>
                  <a:srgbClr val="376092"/>
                </a:solidFill>
              </a:rPr>
              <a:t>, </a:t>
            </a:r>
            <a:r>
              <a:rPr lang="en-US" sz="1400" i="1" dirty="0">
                <a:solidFill>
                  <a:srgbClr val="376092"/>
                </a:solidFill>
              </a:rPr>
              <a:t>Designing Interactions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Service Design: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Live | Work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</a:t>
            </a: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52" y="1013877"/>
            <a:ext cx="287999" cy="287999"/>
          </a:xfrm>
          <a:prstGeom prst="rect">
            <a:avLst/>
          </a:prstGeom>
        </p:spPr>
      </p:pic>
      <p:pic>
        <p:nvPicPr>
          <p:cNvPr id="10" name="Picture 9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73" y="1653095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196" y="1051993"/>
            <a:ext cx="8000721" cy="5382658"/>
          </a:xfrm>
          <a:prstGeom prst="rect">
            <a:avLst/>
          </a:prstGeom>
        </p:spPr>
      </p:pic>
      <p:pic>
        <p:nvPicPr>
          <p:cNvPr id="12" name="Picture 11">
            <a:hlinkClick r:id="rId7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315" y="1657333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19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7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social design and user-centered processes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Robert Fabricant, </a:t>
            </a:r>
            <a:r>
              <a:rPr lang="en-US" sz="1400" i="1" dirty="0">
                <a:solidFill>
                  <a:srgbClr val="376092"/>
                </a:solidFill>
              </a:rPr>
              <a:t>Design With Intent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Design for </a:t>
            </a:r>
            <a:r>
              <a:rPr lang="en-US" sz="1400" dirty="0" err="1">
                <a:solidFill>
                  <a:srgbClr val="376092"/>
                </a:solidFill>
              </a:rPr>
              <a:t>behavioural</a:t>
            </a:r>
            <a:r>
              <a:rPr lang="en-US" sz="1400" dirty="0">
                <a:solidFill>
                  <a:srgbClr val="376092"/>
                </a:solidFill>
              </a:rPr>
              <a:t> change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Create artifacts that result in direct social engagement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Question traditional approaches to user-centered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Too focused on observed and implied user needs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Designer becomes one step removed from the research process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Naoto </a:t>
            </a:r>
            <a:r>
              <a:rPr lang="en-US" sz="1400" dirty="0" err="1">
                <a:solidFill>
                  <a:srgbClr val="376092"/>
                </a:solidFill>
              </a:rPr>
              <a:t>Fukasawa</a:t>
            </a:r>
            <a:r>
              <a:rPr lang="en-US" sz="1400" dirty="0">
                <a:solidFill>
                  <a:srgbClr val="376092"/>
                </a:solidFill>
              </a:rPr>
              <a:t>: Design should "dissolve into behavior."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Simplicity means that users are unaware of the designer's existence (anti-ethos)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Sustainability and social change have led to designers questioning their neutral position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+ 3 Successors to Traditional UCD Approaches: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Persuasion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Catalyst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Performance Design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547" y="3707556"/>
            <a:ext cx="3220453" cy="315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74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8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social design and user-centered processes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Robert Fabricant, </a:t>
            </a:r>
            <a:r>
              <a:rPr lang="en-US" sz="1400" i="1" dirty="0">
                <a:solidFill>
                  <a:srgbClr val="376092"/>
                </a:solidFill>
              </a:rPr>
              <a:t>Design With Intent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Persuasion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UCD assumes that the designer is merely at the service of observed phenomena/user groups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Denies that a designer's values may be different than the user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Embeds forms of influence and "choice architectures" into products and services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Create positive </a:t>
            </a:r>
            <a:r>
              <a:rPr lang="en-US" sz="1400" dirty="0" err="1">
                <a:solidFill>
                  <a:srgbClr val="376092"/>
                </a:solidFill>
              </a:rPr>
              <a:t>behaviour</a:t>
            </a:r>
            <a:r>
              <a:rPr lang="en-US" sz="1400" dirty="0">
                <a:solidFill>
                  <a:srgbClr val="376092"/>
                </a:solidFill>
              </a:rPr>
              <a:t> change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"... studies have shown that the average person will reduce their energy consumption by eight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percent if a smiley face is included on their electrical bill to reinforce the behavior."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Start with desired results and work backwards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>
                <a:solidFill>
                  <a:srgbClr val="376092"/>
                </a:solidFill>
              </a:rPr>
              <a:t>Mint: The Business of Doing Good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India’s #1 most read business daily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Venture in collaboration with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</a:t>
            </a:r>
            <a:r>
              <a:rPr lang="en-US" sz="1400" i="1" dirty="0">
                <a:solidFill>
                  <a:srgbClr val="376092"/>
                </a:solidFill>
              </a:rPr>
              <a:t>The Wall Street Journal</a:t>
            </a: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52" y="3363377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5667" y="3326334"/>
            <a:ext cx="4381730" cy="303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41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9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4: social design and user-centered processes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Robert Fabricant, </a:t>
            </a:r>
            <a:r>
              <a:rPr lang="en-US" sz="1400" i="1" dirty="0">
                <a:solidFill>
                  <a:srgbClr val="376092"/>
                </a:solidFill>
              </a:rPr>
              <a:t>Design With Intent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Catalyst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"Assuming the role of the designer is not neutral, how do you engage a community, change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behavior, and open up new possibilities without imposing your individual point of view?"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Social media has opened up new potentials for participatory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Changes the relationship between designer and user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Use tools of design to facilitate, rather than dictate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Help communities engage to change their own </a:t>
            </a:r>
            <a:r>
              <a:rPr lang="en-US" sz="1400" dirty="0" err="1">
                <a:solidFill>
                  <a:srgbClr val="376092"/>
                </a:solidFill>
              </a:rPr>
              <a:t>behaviour</a:t>
            </a:r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     + Apply alternative techniques for assembling teams (as opposed to anonymous users found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through consulting firms)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Mobile technologies can help organize communities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 err="1">
                <a:solidFill>
                  <a:srgbClr val="376092"/>
                </a:solidFill>
              </a:rPr>
              <a:t>TXTmob</a:t>
            </a:r>
            <a:r>
              <a:rPr lang="en-US" sz="1400" dirty="0">
                <a:solidFill>
                  <a:srgbClr val="376092"/>
                </a:solidFill>
              </a:rPr>
              <a:t> (2004), Institute for Applied Autonomy/Tad Hirsch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Distributed text messaging for organizing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protesters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Used at DNC and RNC during 2004 US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presidential election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Source code used in development of Twitter (X)</a:t>
            </a:r>
            <a:endParaRPr lang="en-US" sz="1400" i="1" dirty="0">
              <a:solidFill>
                <a:srgbClr val="376092"/>
              </a:solidFill>
            </a:endParaRP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52" y="3754948"/>
            <a:ext cx="287999" cy="28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583" y="3467932"/>
            <a:ext cx="3577397" cy="288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06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12157</TotalTime>
  <Words>2810</Words>
  <Application>Microsoft Macintosh PowerPoint</Application>
  <PresentationFormat>On-screen Show (4:3)</PresentationFormat>
  <Paragraphs>323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Christopher Moore</cp:lastModifiedBy>
  <cp:revision>272</cp:revision>
  <dcterms:created xsi:type="dcterms:W3CDTF">2010-04-12T23:12:02Z</dcterms:created>
  <dcterms:modified xsi:type="dcterms:W3CDTF">2026-01-30T17:45:52Z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