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8"/>
  </p:notesMasterIdLst>
  <p:handoutMasterIdLst>
    <p:handoutMasterId r:id="rId29"/>
  </p:handoutMasterIdLst>
  <p:sldIdLst>
    <p:sldId id="256" r:id="rId5"/>
    <p:sldId id="304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7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pos="4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208" y="1016"/>
      </p:cViewPr>
      <p:guideLst>
        <p:guide orient="horz" pos="294"/>
        <p:guide pos="42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2/9/26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2026-02-09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2026-02-09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2026-02-09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2026-02-09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2026-02-09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2026-02-09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koziol-shop.de/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roactive.com/papers/metro/01.28.99/cover/cuddletech-9904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youtube.com/watch?v=0BHPtoTctDY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roactive.com/papers/metro/01.28.99/cover/cuddletech-9904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autostadt.de/en/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roactive.com/papers/metro/01.28.99/cover/cuddletech-9904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nfb.ca/film/pink_ribbons_inc/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metroactive.com/papers/metro/01.28.99/cover/cuddletech-9904.html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lickr.com/photos/fine-cars/sets/117102/" TargetMode="External"/><Relationship Id="rId5" Type="http://schemas.openxmlformats.org/officeDocument/2006/relationships/hyperlink" Target="https://en.wikipedia.org/wiki/List_of_colors_(compact)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_gGl3LJ7vH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search?q=roomba+skin&amp;hl=en&amp;client=firefox-a&amp;hs=uEo&amp;rls=org.mozilla:en-US:official&amp;prmd=imvns&amp;tbm=isch&amp;tbo=u&amp;source=univ&amp;sa=X&amp;ei=tOAdT-7aG6X-sQLqquDmCw&amp;ved=0CEQQsAQ&amp;biw=1106&amp;bih=8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irobot.ca/en_CA/irobot-create-2-programmable-robot/RC65099.html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Tw7RG5J0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soe.com/en/gb/about/dieterrams/gooddesig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rves.concordia.ca/a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ZRh6sZZyz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8N72t7aSc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5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User Experience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Great consideration given to complex and digitally-mediated interactions—little for mundane,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everyday objects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Arguably, these common forms have greater influence (sinks, toilets, door handles,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“The most important concept to grasp is that all experiences are important and that we can learn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from them, whether they are traditional, physical, offline experiences or whether they are digital,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online or other technological experiences.”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Hybridization and cross-pollination of multiple design disciplines (and other related fields)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Experience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Greater subject-object intimacy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Create relationships with individuals, not mass markets (possibilities of customization,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More empathetic approach than conventional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Utilize non-traditional methods/processes: theatre, dance, performance as models for communication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Meta-design practice that is not necessarily discipline-specific—deployed in a variety of ways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Transcends the rationality of rules and principles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Klaus </a:t>
            </a:r>
            <a:r>
              <a:rPr lang="en-US" sz="1400" dirty="0" err="1">
                <a:solidFill>
                  <a:srgbClr val="376092"/>
                </a:solidFill>
              </a:rPr>
              <a:t>Krippendorff</a:t>
            </a:r>
            <a:r>
              <a:rPr lang="en-US" sz="1400" dirty="0">
                <a:solidFill>
                  <a:srgbClr val="376092"/>
                </a:solidFill>
              </a:rPr>
              <a:t> (on process):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“Designers consider possible futures, worlds that can be imagined and could be created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real time.”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“To choose among them, designers evaluate the desirability of these futures.”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“Designers search the present for variables, things they are able to vary.”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“Designers create and work out realistic paths from the present toward desirable futures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propose them to those who can bring a design to fruition.”</a:t>
            </a:r>
          </a:p>
        </p:txBody>
      </p:sp>
    </p:spTree>
    <p:extLst>
      <p:ext uri="{BB962C8B-B14F-4D97-AF65-F5344CB8AC3E}">
        <p14:creationId xmlns:p14="http://schemas.microsoft.com/office/powerpoint/2010/main" val="252052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Mystification of Function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Objects are becoming increasingly technologically-enabled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Greater focus on the software than the “box” (</a:t>
            </a:r>
            <a:r>
              <a:rPr lang="en-US" sz="1400" dirty="0" err="1">
                <a:solidFill>
                  <a:srgbClr val="376092"/>
                </a:solidFill>
              </a:rPr>
              <a:t>Fukasawa</a:t>
            </a:r>
            <a:r>
              <a:rPr lang="en-US" sz="1400" dirty="0">
                <a:solidFill>
                  <a:srgbClr val="376092"/>
                </a:solidFill>
              </a:rPr>
              <a:t>: design “dissolving into </a:t>
            </a:r>
            <a:r>
              <a:rPr lang="en-US" sz="1400" dirty="0" err="1">
                <a:solidFill>
                  <a:srgbClr val="376092"/>
                </a:solidFill>
              </a:rPr>
              <a:t>behaviour</a:t>
            </a:r>
            <a:r>
              <a:rPr lang="en-US" sz="1400" dirty="0">
                <a:solidFill>
                  <a:srgbClr val="376092"/>
                </a:solidFill>
              </a:rPr>
              <a:t>”)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Moving well beyond basic usability/need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Demand for materiality to imbue emotional characteristics to balance the mystification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“In migrating toward the virtual, we become in danger of subscribing to an experience-impoverished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future: an immaterial world of trite engagements with anonymous objects, devoid of qualitative user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experiences.”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Paul Levinson: "I think most of us appreciate the efficiency of technology, but at the same time there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is an aspect of technology we find ugly because it is not part of us. It doesn't have blood; it is not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soft or intelligent. [</a:t>
            </a:r>
            <a:r>
              <a:rPr lang="en-US" sz="1400" dirty="0" err="1">
                <a:solidFill>
                  <a:srgbClr val="376092"/>
                </a:solidFill>
              </a:rPr>
              <a:t>Cuddletech</a:t>
            </a:r>
            <a:r>
              <a:rPr lang="en-US" sz="1400" dirty="0">
                <a:solidFill>
                  <a:srgbClr val="376092"/>
                </a:solidFill>
              </a:rPr>
              <a:t>] is a craving for that which feels more human to us."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Koziol</a:t>
            </a:r>
            <a:r>
              <a:rPr lang="en-US" sz="1400" dirty="0">
                <a:solidFill>
                  <a:srgbClr val="376092"/>
                </a:solidFill>
              </a:rPr>
              <a:t>: "Ideas for Friends"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18" y="3785757"/>
            <a:ext cx="7634483" cy="2682149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4" y="3785757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1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 err="1">
                <a:solidFill>
                  <a:srgbClr val="376092"/>
                </a:solidFill>
              </a:rPr>
              <a:t>Cuddletech</a:t>
            </a:r>
            <a:endParaRPr lang="en-US" sz="1400" i="1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iMac: </a:t>
            </a:r>
            <a:r>
              <a:rPr lang="en-US" sz="1400" i="1" dirty="0" err="1">
                <a:solidFill>
                  <a:srgbClr val="376092"/>
                </a:solidFill>
              </a:rPr>
              <a:t>Bondi</a:t>
            </a:r>
            <a:r>
              <a:rPr lang="en-US" sz="1400" i="1" dirty="0">
                <a:solidFill>
                  <a:srgbClr val="376092"/>
                </a:solidFill>
              </a:rPr>
              <a:t> Blue </a:t>
            </a:r>
            <a:r>
              <a:rPr lang="en-US" sz="1400" dirty="0">
                <a:solidFill>
                  <a:srgbClr val="376092"/>
                </a:solidFill>
              </a:rPr>
              <a:t>(1998)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Computers are no longer bland, beige machines: objects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Consumers bought the iMac less for the features, processing power, and upgradability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(little)—aesthetic appeal ruled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 simplified new interface promoted seamless integration with the escalating Internet craze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Promoted almost exclusively as a web device: one button and you’re online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Steve Jobs introduces the first iMac (1998)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Computers are further interpenetrating areas of our domestic lives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Cuddletech</a:t>
            </a:r>
            <a:r>
              <a:rPr lang="en-US" sz="1400" dirty="0">
                <a:solidFill>
                  <a:srgbClr val="376092"/>
                </a:solidFill>
              </a:rPr>
              <a:t> possibly suggests a greater comfort level with the intrusion of technology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Conversely: it appeases the fears of less tech-savvy communities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Hartmut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Esslinger</a:t>
            </a:r>
            <a:r>
              <a:rPr lang="en-US" sz="1400" dirty="0">
                <a:solidFill>
                  <a:srgbClr val="376092"/>
                </a:solidFill>
              </a:rPr>
              <a:t> (Frog): "The computer should be a mirror of your own personality. I'm 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intelligent, caring person—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why shouldn't I have an intelligent,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caring computer?"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The legacy of the iMac and Apple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products has been pervasive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since 1998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989830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18" y="2712260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166" y="4109474"/>
            <a:ext cx="4682277" cy="23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Cuddletech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new VW Beetle (1998)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Slogan: "Hug it? Drive it? Hug it? Drive it?"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Integration of vase in dashboard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Cartoonish bubble curves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Volkswagen </a:t>
            </a:r>
            <a:r>
              <a:rPr lang="en-US" sz="1400" dirty="0" err="1">
                <a:solidFill>
                  <a:srgbClr val="376092"/>
                </a:solidFill>
              </a:rPr>
              <a:t>Autostadt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Theme park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989830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52" y="2496905"/>
            <a:ext cx="287999" cy="287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96" y="1367354"/>
            <a:ext cx="8801404" cy="47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3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Cuddletech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KitchenAid appliances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Pink products for breast cancer awareness—creating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empathy as a marketing tool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Manufacturers have seen clever “design” as a means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to connect with audiences through cute styling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Elicit heartwarming feelings—especially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anthropomorphized artifacts (</a:t>
            </a:r>
            <a:r>
              <a:rPr lang="en-US" sz="1400" dirty="0" err="1">
                <a:solidFill>
                  <a:srgbClr val="376092"/>
                </a:solidFill>
              </a:rPr>
              <a:t>Koziol</a:t>
            </a:r>
            <a:r>
              <a:rPr lang="en-US" sz="1400" dirty="0">
                <a:solidFill>
                  <a:srgbClr val="376092"/>
                </a:solidFill>
              </a:rPr>
              <a:t>/</a:t>
            </a:r>
            <a:r>
              <a:rPr lang="en-US" sz="1400" dirty="0" err="1">
                <a:solidFill>
                  <a:srgbClr val="376092"/>
                </a:solidFill>
              </a:rPr>
              <a:t>Alessi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Pink Ribbons Inc.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989830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3142488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083" y="1729266"/>
            <a:ext cx="7752788" cy="48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Cuddletech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Alisa </a:t>
            </a:r>
            <a:r>
              <a:rPr lang="en-US" sz="1400" dirty="0" err="1">
                <a:solidFill>
                  <a:srgbClr val="376092"/>
                </a:solidFill>
              </a:rPr>
              <a:t>Gordaneer</a:t>
            </a:r>
            <a:r>
              <a:rPr lang="en-US" sz="1400" dirty="0">
                <a:solidFill>
                  <a:srgbClr val="376092"/>
                </a:solidFill>
              </a:rPr>
              <a:t>: "Signs of </a:t>
            </a:r>
            <a:r>
              <a:rPr lang="en-US" sz="1400" dirty="0" err="1">
                <a:solidFill>
                  <a:srgbClr val="376092"/>
                </a:solidFill>
              </a:rPr>
              <a:t>cuddletech</a:t>
            </a:r>
            <a:r>
              <a:rPr lang="en-US" sz="1400" dirty="0">
                <a:solidFill>
                  <a:srgbClr val="376092"/>
                </a:solidFill>
              </a:rPr>
              <a:t> have been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popping up for the last several years … it's clear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that some small revolution in industrial design has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mandated that consumer goods should be--not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just functional, not just fun--but irresistibly adorable."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Established visual cues have always been employed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by designers to elicit emotions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List of </a:t>
            </a:r>
            <a:r>
              <a:rPr lang="en-US" sz="1400" dirty="0" err="1">
                <a:solidFill>
                  <a:srgbClr val="376092"/>
                </a:solidFill>
              </a:rPr>
              <a:t>Colours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Car “faces”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989830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3142488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56" y="3358386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125" y="1026942"/>
            <a:ext cx="4042677" cy="5386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624" y="4239680"/>
            <a:ext cx="37592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6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Cognitive Meaning + Arousal = Emotion (Gerald </a:t>
            </a:r>
            <a:r>
              <a:rPr lang="en-US" sz="1400" dirty="0" err="1">
                <a:solidFill>
                  <a:srgbClr val="376092"/>
                </a:solidFill>
              </a:rPr>
              <a:t>Cupchik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 meaningful association needs to be perceived by the user before arousal can occur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Cognitive meaning sets the stage for any further development of emotion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“Emotional responses make up the very foundations of individuality; they are what distinguish us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from others. Through choice, simulation and association, products provide triggers for this vital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sociological process to occur.”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No two people will perceive an artifact in the same way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Based on conditioning, education, and experiences in the world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“Personal experiences and emotional meanings complete the image of the object whose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appearance and functions are but initial cues as to their broader meaning. The more 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individual consciously or unconsciously relates to the sensory/aesthetic, cognitive/</a:t>
            </a:r>
            <a:r>
              <a:rPr lang="en-US" sz="1400" dirty="0" err="1">
                <a:solidFill>
                  <a:srgbClr val="376092"/>
                </a:solidFill>
              </a:rPr>
              <a:t>behavioural</a:t>
            </a:r>
            <a:r>
              <a:rPr lang="en-US" sz="1400" dirty="0">
                <a:solidFill>
                  <a:srgbClr val="376092"/>
                </a:solidFill>
              </a:rPr>
              <a:t>,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and personal/symbolic qualities of an object, the more profound will be the attachment.”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Kuleshov Effect (1910-1920)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17" y="4553659"/>
            <a:ext cx="6957464" cy="2187534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A12A69AC-DF01-A285-AE2F-EFE99B77C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48" y="4215066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4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Constructing Experience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Hartmut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Esslinger</a:t>
            </a:r>
            <a:r>
              <a:rPr lang="en-US" sz="1400" dirty="0">
                <a:solidFill>
                  <a:srgbClr val="376092"/>
                </a:solidFill>
              </a:rPr>
              <a:t> (Frog): "People spend their money not focused on industries but on experiences.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One good experience could be a computer and another could be a long weekend vacation."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Klaus </a:t>
            </a:r>
            <a:r>
              <a:rPr lang="en-US" sz="1400" dirty="0" err="1">
                <a:solidFill>
                  <a:srgbClr val="376092"/>
                </a:solidFill>
              </a:rPr>
              <a:t>Krippendorff</a:t>
            </a:r>
            <a:r>
              <a:rPr lang="en-US" sz="1400" dirty="0">
                <a:solidFill>
                  <a:srgbClr val="376092"/>
                </a:solidFill>
              </a:rPr>
              <a:t>: “’…design is a natural human activity and everyone designs all the time.’ When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someone plans a vacation trip, rearranges the furniture in the living room, treats a patient, reads 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writes a letter, draws a cartoon, or tends to a garden, future possibilities are envisioned, evaluated,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acted upon, and exhausted.”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Accumulation of Meaning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Begins long before the point of purchase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Subject-object relationships developed through advertisements, floor models, other daily contexts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(friend’s home, work scenarios,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The stronger the emotional draw, the greater the levels of intimacy that will emerge over time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 is not about “maintaining” the attachment (this leads to stagnation)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Similar to human relationships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Repeated exposure can reduce the attachment, causing tension and resentment (i.e. playing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same album over and over)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Highly-evolved relationships result in “conceptual unification of tool and hand”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Experience of using the artifact is greater than the product itself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iRobot </a:t>
            </a:r>
            <a:r>
              <a:rPr lang="en-US" sz="1400" i="1" dirty="0">
                <a:solidFill>
                  <a:srgbClr val="376092"/>
                </a:solidFill>
              </a:rPr>
              <a:t>Roomba</a:t>
            </a:r>
            <a:r>
              <a:rPr lang="en-US" sz="1400" dirty="0">
                <a:solidFill>
                  <a:srgbClr val="376092"/>
                </a:solidFill>
              </a:rPr>
              <a:t> Skins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iRobot Developer Community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48" y="5671905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5887803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8380" y="4947708"/>
            <a:ext cx="1773767" cy="17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96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Re-humanization of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Conventional design tends to dehumanize technology—set apart in a distant category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Reduced to minimalist appearance and lack of physical presence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Chris </a:t>
            </a:r>
            <a:r>
              <a:rPr lang="en-US" sz="1400" dirty="0" err="1">
                <a:solidFill>
                  <a:srgbClr val="376092"/>
                </a:solidFill>
              </a:rPr>
              <a:t>Pacione</a:t>
            </a:r>
            <a:r>
              <a:rPr lang="en-US" sz="1400" dirty="0">
                <a:solidFill>
                  <a:srgbClr val="376092"/>
                </a:solidFill>
              </a:rPr>
              <a:t> (Sandbox): "Product identity in the future is going to be less logo and more how you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use it."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Tucker </a:t>
            </a:r>
            <a:r>
              <a:rPr lang="en-US" sz="1400" dirty="0" err="1">
                <a:solidFill>
                  <a:srgbClr val="376092"/>
                </a:solidFill>
              </a:rPr>
              <a:t>Veimeister</a:t>
            </a:r>
            <a:r>
              <a:rPr lang="en-US" sz="1400" dirty="0">
                <a:solidFill>
                  <a:srgbClr val="376092"/>
                </a:solidFill>
              </a:rPr>
              <a:t> (Frog): "Most people understand that having a pet plays a very functional role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people's well-being. It makes them feel happy to have the companionship. The same is true about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inanimate objects. A beautiful room is more practical than an ugly one. That is practical."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 err="1">
                <a:solidFill>
                  <a:srgbClr val="376092"/>
                </a:solidFill>
              </a:rPr>
              <a:t>Nabaztag</a:t>
            </a:r>
            <a:r>
              <a:rPr lang="en-US" sz="1400" i="1" dirty="0">
                <a:solidFill>
                  <a:srgbClr val="376092"/>
                </a:solidFill>
              </a:rPr>
              <a:t>/</a:t>
            </a:r>
            <a:r>
              <a:rPr lang="en-US" sz="1400" i="1" dirty="0" err="1">
                <a:solidFill>
                  <a:srgbClr val="376092"/>
                </a:solidFill>
              </a:rPr>
              <a:t>Karotz</a:t>
            </a:r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48" y="3142489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3504957"/>
            <a:ext cx="7463096" cy="32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6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</a:t>
            </a:r>
            <a:r>
              <a:rPr lang="en-US" sz="1400" i="1" dirty="0">
                <a:solidFill>
                  <a:srgbClr val="376092"/>
                </a:solidFill>
              </a:rPr>
              <a:t>: 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Montreal as a UNESCO City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makes a "design city"?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an example of what you feel to be well-designed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Architecture, public parks, systems, street furniture, infrastructure,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MUST be Montreal-specific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"Even the city itself acknowledges that ‘design in Montreal is not simply for show but a source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daily wellbeing.’ Not only has Montreal demonstrated that design can be a powerful tool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promoting inclusion and plurality of values, but the city has also called upon its citizens to play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critical and active part in mobilizing design to inspire more innovative living environments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enhance daily life and existence.” - </a:t>
            </a:r>
            <a:r>
              <a:rPr lang="en-US" sz="1400" dirty="0" err="1">
                <a:solidFill>
                  <a:srgbClr val="376092"/>
                </a:solidFill>
              </a:rPr>
              <a:t>Koichiro</a:t>
            </a:r>
            <a:r>
              <a:rPr lang="en-US" sz="1400" dirty="0">
                <a:solidFill>
                  <a:srgbClr val="376092"/>
                </a:solidFill>
              </a:rPr>
              <a:t> Matsuura (UNESCO Director-General)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Not just a celebration of Montreal's attributes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second part of the assignment will address the less effective elements of the city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Think about inhabitation: how do these artifacts/experiences shape the daily life of citizens (for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better or for worse)?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Use the issues, frameworks, guiding principles explored in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contextual, semantic, and physical concerns need to be addressed/investigated?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Examine the patterns of use, appropriateness of material choices, and general mood/atmosphere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Is it workable/livable/enjoyable?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Does it make a positive contribution to the everyday experience?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Empathy and design experiences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Tutorial (may go a bit longer):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Guest presentation by Mak </a:t>
            </a:r>
            <a:r>
              <a:rPr lang="en-US" sz="1400" dirty="0" err="1">
                <a:solidFill>
                  <a:srgbClr val="376092"/>
                </a:solidFill>
              </a:rPr>
              <a:t>Ékoué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ANGRY WATER BOTTLES!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Assignment Due Next Week (February 17)!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Part 1: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58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Suggested Framework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I: </a:t>
            </a:r>
            <a:r>
              <a:rPr lang="en-US" sz="1400" b="1" dirty="0">
                <a:solidFill>
                  <a:srgbClr val="376092"/>
                </a:solidFill>
              </a:rPr>
              <a:t>Observation</a:t>
            </a:r>
            <a:r>
              <a:rPr lang="en-US" sz="1400" dirty="0">
                <a:solidFill>
                  <a:srgbClr val="376092"/>
                </a:solidFill>
              </a:rPr>
              <a:t> (500 words):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Ia</a:t>
            </a:r>
            <a:r>
              <a:rPr lang="en-US" sz="1400" dirty="0">
                <a:solidFill>
                  <a:srgbClr val="376092"/>
                </a:solidFill>
              </a:rPr>
              <a:t>: Briefly explain your choice; identify date/name of designer (if known); succinctly state its major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positive attributes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Ib</a:t>
            </a:r>
            <a:r>
              <a:rPr lang="en-US" sz="1400" dirty="0">
                <a:solidFill>
                  <a:srgbClr val="376092"/>
                </a:solidFill>
              </a:rPr>
              <a:t>: Provide a brief history of your artifact/space, including key dates/transitions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Ic</a:t>
            </a:r>
            <a:r>
              <a:rPr lang="en-US" sz="1400" dirty="0">
                <a:solidFill>
                  <a:srgbClr val="376092"/>
                </a:solidFill>
              </a:rPr>
              <a:t>: Provide a description of its visual and physical characteristics; include a map denoting its location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 the city (150 words, plus 10 photos/captions)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Id: Include a detailed description of its contextual environment (150 words); consider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Surfaces: hard/soft; changing/static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Size or volume: interior/exterior; confined/walled/open; reverb/echo/flat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Variety: balance of natural/human/manufactured phenomena; contrasts/similarities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Qualities: loud/quiet; harsh/sharp/soft/gentle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Layers: multiple simultaneous/discrete; easily-distinguished/seamless blend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Make sure that your photographs reveal different facets of the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Verify that you are able to photograph in-situ (i.e. not private property)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6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II: </a:t>
            </a:r>
            <a:r>
              <a:rPr lang="en-US" sz="1400" b="1" dirty="0">
                <a:solidFill>
                  <a:srgbClr val="376092"/>
                </a:solidFill>
              </a:rPr>
              <a:t>Occupation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IIa</a:t>
            </a:r>
            <a:r>
              <a:rPr lang="en-US" sz="1400" dirty="0">
                <a:solidFill>
                  <a:srgbClr val="376092"/>
                </a:solidFill>
              </a:rPr>
              <a:t>: How does the general public interact with your artifact? Who, how, when, and under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circumstances? Does this change during the day or seasons? Is it available to all, or restricted to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specific demographic? (250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IIb</a:t>
            </a:r>
            <a:r>
              <a:rPr lang="en-US" sz="1400" dirty="0">
                <a:solidFill>
                  <a:srgbClr val="376092"/>
                </a:solidFill>
              </a:rPr>
              <a:t>: Consider the functionality of your artifact (perceived/purported practical functions). Is there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discrepancy between this and the experience of the user? Can this be quantified? (250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III: </a:t>
            </a:r>
            <a:r>
              <a:rPr lang="en-US" sz="1400" b="1" dirty="0">
                <a:solidFill>
                  <a:srgbClr val="376092"/>
                </a:solidFill>
              </a:rPr>
              <a:t>Analysis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IIIa</a:t>
            </a:r>
            <a:r>
              <a:rPr lang="en-US" sz="1400" dirty="0">
                <a:solidFill>
                  <a:srgbClr val="376092"/>
                </a:solidFill>
              </a:rPr>
              <a:t>: Apply principles studied in DART 261/262 to justify your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As a starting point, consider Dieter Rams' Ten Principles for Good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Consider durability of your artifact: both physical and emotional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your artifact healthy: physically, environmentally, socially?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Does it help the public in positive ways (not mere ornamentation)?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it responsive to human scale? Does it evoke a positive sentiment?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must integrate a minimum of 3 sources from the course or elsewhere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IV: </a:t>
            </a:r>
            <a:r>
              <a:rPr lang="en-US" sz="1400" b="1" dirty="0">
                <a:solidFill>
                  <a:srgbClr val="376092"/>
                </a:solidFill>
              </a:rPr>
              <a:t>Conclusion</a:t>
            </a:r>
            <a:r>
              <a:rPr lang="en-US" sz="1400" dirty="0">
                <a:solidFill>
                  <a:srgbClr val="376092"/>
                </a:solidFill>
              </a:rPr>
              <a:t> (100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Succinctly describe your reasoning for the positive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How does it activate and reflect the culture of its time and place?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If your artifact is historical, how does it function today?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4" y="377399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6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Deliverables: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Complete ALL 4 SECTIONS for the due date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Approximate length: 1600 words, plus captions (PDF FORMAT ONLY)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Photographs and captions should be integrated into the body of the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Upload to Moodle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38030"/>
            <a:ext cx="5758543" cy="36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03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+ Read: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r>
              <a:rPr lang="en-US" sz="1400" dirty="0">
                <a:solidFill>
                  <a:srgbClr val="376092"/>
                </a:solidFill>
              </a:rPr>
              <a:t>, Sherry. “Introduction: The Things that Matter.” </a:t>
            </a:r>
            <a:r>
              <a:rPr lang="en-US" sz="1400" i="1" dirty="0">
                <a:solidFill>
                  <a:srgbClr val="376092"/>
                </a:solidFill>
              </a:rPr>
              <a:t>Evocative Objects</a:t>
            </a:r>
            <a:r>
              <a:rPr lang="en-US" sz="1400" dirty="0">
                <a:solidFill>
                  <a:srgbClr val="376092"/>
                </a:solidFill>
              </a:rPr>
              <a:t>. pp.3-10.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+ Read: </a:t>
            </a:r>
            <a:r>
              <a:rPr lang="en-US" sz="1400" dirty="0" err="1">
                <a:solidFill>
                  <a:srgbClr val="376092"/>
                </a:solidFill>
              </a:rPr>
              <a:t>Csikszentmihalyi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dirty="0" err="1">
                <a:solidFill>
                  <a:srgbClr val="376092"/>
                </a:solidFill>
              </a:rPr>
              <a:t>Mihaly</a:t>
            </a:r>
            <a:r>
              <a:rPr lang="en-US" sz="1400" dirty="0">
                <a:solidFill>
                  <a:srgbClr val="376092"/>
                </a:solidFill>
              </a:rPr>
              <a:t>. “Design and Order in Everyday Life.” </a:t>
            </a:r>
            <a:r>
              <a:rPr lang="en-US" sz="1400" i="1" dirty="0">
                <a:solidFill>
                  <a:srgbClr val="376092"/>
                </a:solidFill>
              </a:rPr>
              <a:t>Design Issues</a:t>
            </a:r>
            <a:r>
              <a:rPr lang="en-US" sz="1400" dirty="0">
                <a:solidFill>
                  <a:srgbClr val="376092"/>
                </a:solidFill>
              </a:rPr>
              <a:t>. vol.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8, no. 1,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pp. 26-34.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Choose teams of 3 for final parts of major assignment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Post you team members to Moodle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Each individual must come to class with a proposed example of ineffective design in Montreal.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Optional Resources: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Attfield</a:t>
            </a:r>
            <a:r>
              <a:rPr lang="en-US" sz="1400" dirty="0">
                <a:solidFill>
                  <a:srgbClr val="376092"/>
                </a:solidFill>
              </a:rPr>
              <a:t>, Judith. “The Meaning of Things: Design in the Lower Case.” </a:t>
            </a:r>
            <a:r>
              <a:rPr lang="en-US" sz="1400" i="1" dirty="0">
                <a:solidFill>
                  <a:srgbClr val="376092"/>
                </a:solidFill>
              </a:rPr>
              <a:t>Wild Things. </a:t>
            </a:r>
            <a:r>
              <a:rPr lang="en-US" sz="1400" dirty="0">
                <a:solidFill>
                  <a:srgbClr val="376092"/>
                </a:solidFill>
              </a:rPr>
              <a:t>pp</a:t>
            </a:r>
            <a:r>
              <a:rPr lang="en-US" sz="1400" i="1" dirty="0">
                <a:solidFill>
                  <a:srgbClr val="376092"/>
                </a:solidFill>
              </a:rPr>
              <a:t>.</a:t>
            </a:r>
            <a:r>
              <a:rPr lang="en-US" sz="1400" dirty="0">
                <a:solidFill>
                  <a:srgbClr val="376092"/>
                </a:solidFill>
              </a:rPr>
              <a:t> 75-95.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Respond </a:t>
            </a:r>
            <a:r>
              <a:rPr lang="en-US" sz="1400">
                <a:solidFill>
                  <a:srgbClr val="376092"/>
                </a:solidFill>
              </a:rPr>
              <a:t>to Tutorial Prompt </a:t>
            </a:r>
            <a:r>
              <a:rPr lang="en-US" sz="1400" dirty="0">
                <a:solidFill>
                  <a:srgbClr val="376092"/>
                </a:solidFill>
              </a:rPr>
              <a:t>(Moodle):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i="1" dirty="0">
                <a:solidFill>
                  <a:srgbClr val="376092"/>
                </a:solidFill>
              </a:rPr>
              <a:t>Please post the prompt and identify the scenario explored in today's class. Elaborate on the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     play session and upload your response to the week 5 Moodle forum.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dirty="0">
                <a:solidFill>
                  <a:srgbClr val="376092"/>
                </a:solidFill>
              </a:rPr>
              <a:t>--Part 1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1" y="1636159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" y="1894389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3" y="356138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3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Jigme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Singye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Wangchuck</a:t>
            </a:r>
            <a:r>
              <a:rPr lang="en-US" sz="1400" dirty="0">
                <a:solidFill>
                  <a:srgbClr val="376092"/>
                </a:solidFill>
              </a:rPr>
              <a:t> (1972)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“Gross National Happiness is more important than Gross National Product.”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Jonathan Chapman, </a:t>
            </a:r>
            <a:r>
              <a:rPr lang="en-US" sz="1400" i="1" dirty="0">
                <a:solidFill>
                  <a:srgbClr val="376092"/>
                </a:solidFill>
              </a:rPr>
              <a:t>Emotionally Durable Design: Objects, Experiences &amp; Empathy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"Contrary to popular misconception, it is the subtle and more ephemeral user experiences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penetrate the psyche through the slow and steady passing of time. Intense user experiences, such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as those gained from igniting a firework, or achieving up to 100 </a:t>
            </a:r>
            <a:r>
              <a:rPr lang="en-US" sz="1400" dirty="0" err="1">
                <a:solidFill>
                  <a:srgbClr val="376092"/>
                </a:solidFill>
              </a:rPr>
              <a:t>kilometres</a:t>
            </a:r>
            <a:r>
              <a:rPr lang="en-US" sz="1400" dirty="0">
                <a:solidFill>
                  <a:srgbClr val="376092"/>
                </a:solidFill>
              </a:rPr>
              <a:t> per hour in less than four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seconds, for example, are indeed powerful; yet they are fleeting and are seldom revisited by users.”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Intensity of experience is not the most useful or accurate judgment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of durability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Subtle, everyday gestures leave more lasting impressions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Intimacy and connection develop over time (not instantaneous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rush of consumption)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Each interaction allows the relationship to grow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Most users barely recognize the experience in a conscious manner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Subconscious actions are the most powerful—they establish strong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and durable connections on both rational and emotional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917" y="3325532"/>
            <a:ext cx="2370896" cy="3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Jonathan Chapman, </a:t>
            </a:r>
            <a:r>
              <a:rPr lang="en-US" sz="1400" i="1" dirty="0">
                <a:solidFill>
                  <a:srgbClr val="376092"/>
                </a:solidFill>
              </a:rPr>
              <a:t>Emotionally Durable Design: Objects, Experiences &amp; Empathy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Example: Salad Serving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White ceramic bowl versus natural wood bowl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24" y="2084916"/>
            <a:ext cx="4197793" cy="17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7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Jonathan Chapman, </a:t>
            </a:r>
            <a:r>
              <a:rPr lang="en-US" sz="1400" i="1" dirty="0">
                <a:solidFill>
                  <a:srgbClr val="376092"/>
                </a:solidFill>
              </a:rPr>
              <a:t>Emotionally Durable Design: Objects, Experiences &amp; Empathy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Example: Salad Serving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White ceramic bowl versus natural wood bowl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Resonant sound; contrast of </a:t>
            </a:r>
            <a:r>
              <a:rPr lang="en-US" sz="1400" dirty="0" err="1">
                <a:solidFill>
                  <a:srgbClr val="376092"/>
                </a:solidFill>
              </a:rPr>
              <a:t>colours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against white; perception of purity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and precision; timeless material;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reflective surface amplifies </a:t>
            </a:r>
            <a:r>
              <a:rPr lang="en-US" sz="1400" dirty="0" err="1">
                <a:solidFill>
                  <a:srgbClr val="376092"/>
                </a:solidFill>
              </a:rPr>
              <a:t>colours</a:t>
            </a:r>
            <a:r>
              <a:rPr lang="en-US" sz="1400" dirty="0">
                <a:solidFill>
                  <a:srgbClr val="376092"/>
                </a:solidFill>
              </a:rPr>
              <a:t>;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cold to touch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This doesn’t even address the semantic elements: shape, size, proportion,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“Micro experiences” add up—each experience is important in fundamental ways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24" y="2084916"/>
            <a:ext cx="4197793" cy="1793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500" y="4222751"/>
            <a:ext cx="39292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Thicker walls; lower material density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means less weight; softness and irregularity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to material (suggests calm, numbness);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ambient temperature; sense of uniqueness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through the variegated surface (shoppers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examine several to find individual markings)</a:t>
            </a:r>
          </a:p>
        </p:txBody>
      </p:sp>
    </p:spTree>
    <p:extLst>
      <p:ext uri="{BB962C8B-B14F-4D97-AF65-F5344CB8AC3E}">
        <p14:creationId xmlns:p14="http://schemas.microsoft.com/office/powerpoint/2010/main" val="45904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Experience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“Life is filled with experiences, all of which may be described as meaningful as they empower us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formulate conceptual frameworks of reference, which serve to rationalize the complex world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which we live.”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If these experiences can be observed critically, isolated and analyzed, it stands to reason that they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can also be designed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Use innate understandings to control the desired experience of the user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Dysfunctional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Broken or poorly-functioning artifacts can often create stronger emotional bonds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“Though examples do exist, we seldom witness users affectionately stroking and caressing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machines after they perform well; most users, however, are prepared to invest an enormous degree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of emotional outlay in dysfunctional objects, such as physically assaulting a broken ticket machine,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pressing the buttons irrationally hard on a remote control with duff batteries or clicking a desktop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icon an eleventh time because nothing happened the previous ten.”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Example: elevator buttons; broken EV building elevators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Manufactured objects have a huge influence over our everyday lives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Interaction is an invisible process—until it misbehaves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" y="5067281"/>
            <a:ext cx="287999" cy="28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084" y="4565336"/>
            <a:ext cx="2487312" cy="18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6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Arousal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Moderate arousal can focus attention and enhance performance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Extreme arousal can create tension and anxiety, inhibiting performance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Can affect usability (misinterpretation)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Establish a balance: basic, functional interaction with levels of emotional arousal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Example: children seek attention by inciting arousal through </a:t>
            </a:r>
            <a:r>
              <a:rPr lang="en-US" sz="1400" dirty="0" err="1">
                <a:solidFill>
                  <a:srgbClr val="376092"/>
                </a:solidFill>
              </a:rPr>
              <a:t>misbehaviour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Acknowledge presence: healthy assertion of one’s free will and agency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Trevor van </a:t>
            </a:r>
            <a:r>
              <a:rPr lang="en-US" sz="1400" dirty="0" err="1">
                <a:solidFill>
                  <a:srgbClr val="376092"/>
                </a:solidFill>
              </a:rPr>
              <a:t>Gorp</a:t>
            </a:r>
            <a:r>
              <a:rPr lang="en-US" sz="1400" dirty="0">
                <a:solidFill>
                  <a:srgbClr val="376092"/>
                </a:solidFill>
              </a:rPr>
              <a:t>, "Defining Emotion, Personality and Relationship":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24" y="3428999"/>
            <a:ext cx="8578145" cy="27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Failed Promises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We come to expect objects to fulfill our desires perfectly, always, and forever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Setting high expectations for material artifacts leads to inevitable failure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“According to Yin and Yang, material culture has lost its balance and therefore must be swung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away from convenience and servitude where it now lies, back toward the </a:t>
            </a:r>
            <a:r>
              <a:rPr lang="en-US" sz="1400" dirty="0" err="1">
                <a:solidFill>
                  <a:srgbClr val="376092"/>
                </a:solidFill>
              </a:rPr>
              <a:t>labour</a:t>
            </a:r>
            <a:r>
              <a:rPr lang="en-US" sz="1400" dirty="0">
                <a:solidFill>
                  <a:srgbClr val="376092"/>
                </a:solidFill>
              </a:rPr>
              <a:t> intensive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temperamental. Once the conceptual balance is restored, it becomes possible to foresee objects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with a naughty, cheeky side to their personality: objects that have sudden mood swings; get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sick; go through dysfunctional puberties; get bored; or just simply misbehave from time to time.”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2001: A Space Odyssey </a:t>
            </a:r>
            <a:r>
              <a:rPr lang="en-US" sz="1400" dirty="0">
                <a:solidFill>
                  <a:srgbClr val="376092"/>
                </a:solidFill>
              </a:rPr>
              <a:t>(Dir. Stanley Kubrick)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Being too high maintenance can also be problematic and a source of frustration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Most users do not want to “…train their alarm clock how to tell the time, clean up after their stereo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or traipse the dark streets and alleyways in search of the pubescent TV set that stormed out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 house earlier that day.”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emotional experience is too intense—there is already enough drama in our human dynamics!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Design objects with a greater degree of “openness” (not static: the classical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industrial design model)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Allow for symbolic exchange—the relationship with the user will grow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take on further significance and meaning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Relationship to sustainable practice: ENDURANCE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4" y="3151699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250" y="4747453"/>
            <a:ext cx="1714730" cy="17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8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5: design experiences I: cultivating empathy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Speed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speed at which artifacts become obsolete has grown exponentially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 no longer hold onto objects for long periods of time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Leads to decreased emotional durability—we do not build lasting relationships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Qualitative user experiences are seen as “value-added” secondary concerns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Common approach: just add more functionality (“Swiss Army Knife” approach)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Example: Goblin automatic tea-maker (</a:t>
            </a:r>
            <a:r>
              <a:rPr lang="en-US" sz="1400" dirty="0" err="1">
                <a:solidFill>
                  <a:srgbClr val="376092"/>
                </a:solidFill>
              </a:rPr>
              <a:t>Teasmade</a:t>
            </a:r>
            <a:r>
              <a:rPr lang="en-US" sz="1400" dirty="0">
                <a:solidFill>
                  <a:srgbClr val="376092"/>
                </a:solidFill>
              </a:rPr>
              <a:t>, early 1900s)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Originally came with 2 cups/saucers, cream/sugar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+ 1980s: night-light, radio, analogue clock, alarm (with 6 melodies), flower vase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+ Service example: Starbucks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+ Myriad selection of choices, variations,                                                                                       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    and preferences that detract from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    experience of going out for coffee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+ Symptomatic of postmodern, pluralistic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    culture: perception of choice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+ Choice needs to be managed, in order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    restore sense of experience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    (not prescriptive)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+ </a:t>
            </a:r>
            <a:r>
              <a:rPr lang="en-US" sz="1400" dirty="0" err="1">
                <a:solidFill>
                  <a:srgbClr val="376092"/>
                </a:solidFill>
              </a:rPr>
              <a:t>Teasmade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i="1" dirty="0">
                <a:solidFill>
                  <a:srgbClr val="376092"/>
                </a:solidFill>
              </a:rPr>
              <a:t>Goblin</a:t>
            </a:r>
            <a:r>
              <a:rPr lang="en-US" sz="1400" dirty="0">
                <a:solidFill>
                  <a:srgbClr val="376092"/>
                </a:solidFill>
              </a:rPr>
              <a:t> (1936)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+ </a:t>
            </a:r>
            <a:r>
              <a:rPr lang="en-US" sz="1400" i="1" dirty="0">
                <a:solidFill>
                  <a:srgbClr val="376092"/>
                </a:solidFill>
              </a:rPr>
              <a:t>Goblin 870 </a:t>
            </a:r>
            <a:r>
              <a:rPr lang="en-US" sz="1400" dirty="0">
                <a:solidFill>
                  <a:srgbClr val="376092"/>
                </a:solidFill>
              </a:rPr>
              <a:t>(1979)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4" y="3403149"/>
            <a:ext cx="4726960" cy="331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9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17643</TotalTime>
  <Words>3702</Words>
  <Application>Microsoft Macintosh PowerPoint</Application>
  <PresentationFormat>On-screen Show (4:3)</PresentationFormat>
  <Paragraphs>426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292</cp:revision>
  <dcterms:created xsi:type="dcterms:W3CDTF">2010-04-12T23:12:02Z</dcterms:created>
  <dcterms:modified xsi:type="dcterms:W3CDTF">2026-02-10T12:22:15Z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