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9"/>
  </p:notesMasterIdLst>
  <p:handoutMasterIdLst>
    <p:handoutMasterId r:id="rId30"/>
  </p:handoutMasterIdLst>
  <p:sldIdLst>
    <p:sldId id="256" r:id="rId5"/>
    <p:sldId id="304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5" r:id="rId27"/>
    <p:sldId id="34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 autoAdjust="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08" y="568"/>
      </p:cViewPr>
      <p:guideLst>
        <p:guide orient="horz" pos="29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2026-02-16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dailytouslesjours.com/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aaoSwd8y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og.co/culture" TargetMode="External"/><Relationship Id="rId5" Type="http://schemas.openxmlformats.org/officeDocument/2006/relationships/hyperlink" Target="http://www.dailytouslesjours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1xcTYlAlY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dK19meZT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6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What would you choose?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4880"/>
            <a:ext cx="5898210" cy="43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“Symbolic Ecology”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network of objects that create a unified sense of self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+ 136 of the 1694 objects referred to graphic arts—most were homemade (children, relatives,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friends)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b="1" dirty="0">
                <a:solidFill>
                  <a:srgbClr val="376092"/>
                </a:solidFill>
              </a:rPr>
              <a:t>+ Value embodied in the close personal ties, not the formal aesthetic qualities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Only 16% of the reasons given for why the owners cherished these works related to how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looked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Appreciation means that the owner becomes part of the act of creation—less about the artist’s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creative effort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" y="3958085"/>
            <a:ext cx="8437268" cy="2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Motivations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youngest subjects responded to the </a:t>
            </a:r>
            <a:r>
              <a:rPr lang="en-US" sz="1400" b="1" dirty="0">
                <a:solidFill>
                  <a:srgbClr val="376092"/>
                </a:solidFill>
              </a:rPr>
              <a:t>activity potential of objects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(musical instruments, televisions, stereos, sports equipment,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“… a teenage boy said that the kitchen table and chairs were among the most special objects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 his home because they were very comfortable. He could also tilt the chairs and balance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them, hide under the table, or build a fortress with the entire set. ‘(W)</a:t>
            </a:r>
            <a:r>
              <a:rPr lang="en-US" sz="1400" dirty="0" err="1">
                <a:solidFill>
                  <a:srgbClr val="376092"/>
                </a:solidFill>
              </a:rPr>
              <a:t>ith</a:t>
            </a:r>
            <a:r>
              <a:rPr lang="en-US" sz="1400" dirty="0">
                <a:solidFill>
                  <a:srgbClr val="376092"/>
                </a:solidFill>
              </a:rPr>
              <a:t> another table,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couldn't play as good 'cause I love the feel of that table.’”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Older subjects selected </a:t>
            </a:r>
            <a:r>
              <a:rPr lang="en-US" sz="1400" b="1" dirty="0">
                <a:solidFill>
                  <a:srgbClr val="376092"/>
                </a:solidFill>
              </a:rPr>
              <a:t>objects of contemplation, memories of events, experiences,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     relationships </a:t>
            </a:r>
            <a:r>
              <a:rPr lang="en-US" sz="1400" dirty="0">
                <a:solidFill>
                  <a:srgbClr val="376092"/>
                </a:solidFill>
              </a:rPr>
              <a:t>(books, photos, souvenirs, paintings,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“For the older generation of respondents, objects often bridged relationships between several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generations: ‘This chest was bought by my mother and father when they were married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seventy years ago.... My mother painted it different colors, used it in the bedroom. When I got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it my husband sanded it down to the natural wood.... I wouldn't part with it for anything. And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imagine the kids are going to want it, my daughter-in-law loves antiques.’”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Individuality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“…objects do not create order in the viewer's mind by embodying principles of visual order;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 so by helping the viewer struggle for the ordering of his or her own experience. A person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finds meaning in objects that are plausible, concrete symbols of the foremost goals, the most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salient actions and events in that person's life.”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Historically, religious icons, patriotic symbols, and folk art achieved these goals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Today, these familiar cultural symbols have lost their strength to create order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much more individualized language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Objective Visual Qualities of “Good Design”?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longstanding assumptions that certain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, shapes, and formal elements are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universally pleasing (the Golden Ratio, Fibonacci sequence,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Earlier experiments in visual perception focused on scientific rationality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Flawed: real-life contexts are not dictated by physical properties of the light spectrum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Individual cultural differences and emotional responses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7" y="3048000"/>
            <a:ext cx="7790266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A. R. Luria Study (1931): Uzbekistan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Rational Versus Experiential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Uzbek women refused to combine </a:t>
            </a:r>
            <a:r>
              <a:rPr lang="en-US" sz="1400" dirty="0" err="1">
                <a:solidFill>
                  <a:srgbClr val="376092"/>
                </a:solidFill>
              </a:rPr>
              <a:t>coloured</a:t>
            </a:r>
            <a:r>
              <a:rPr lang="en-US" sz="1400" dirty="0">
                <a:solidFill>
                  <a:srgbClr val="376092"/>
                </a:solidFill>
              </a:rPr>
              <a:t> skeins of wool because they are so different from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one another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Instead of abstract categories (brown), they referred to real-world similarities (calf dung, decayed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teeth, cotton in bloom,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Uzbek men referred to every </a:t>
            </a:r>
            <a:r>
              <a:rPr lang="en-US" sz="1400" dirty="0" err="1">
                <a:solidFill>
                  <a:srgbClr val="376092"/>
                </a:solidFill>
              </a:rPr>
              <a:t>colour</a:t>
            </a:r>
            <a:r>
              <a:rPr lang="en-US" sz="1400" dirty="0">
                <a:solidFill>
                  <a:srgbClr val="376092"/>
                </a:solidFill>
              </a:rPr>
              <a:t> as “blue”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the West,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 are seen as rational, analytical based on physical, spectral properties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Creates tension and disharmony for those raised in a different tradition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Shepherds in Central Asia: </a:t>
            </a:r>
            <a:r>
              <a:rPr lang="en-US" sz="1400" dirty="0" err="1">
                <a:solidFill>
                  <a:srgbClr val="376092"/>
                </a:solidFill>
              </a:rPr>
              <a:t>colour</a:t>
            </a:r>
            <a:r>
              <a:rPr lang="en-US" sz="1400" dirty="0">
                <a:solidFill>
                  <a:srgbClr val="376092"/>
                </a:solidFill>
              </a:rPr>
              <a:t> is rarely an abstract dimension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“The quality of an object is inseparable from its concrete manifestation: the redness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apple is not the same as the redness of fire or the feverish cheek of a child.”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Derived from the practice of everyday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Respondents were asked to sort circles, squares and triangles (as we understand them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Western cultures)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Completed circles were referred to as rings; incomplete circles seen as moons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Could not be classified in the same category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Triangle resembled a traditional form of jewelry, and therefore sorted with the ring/circle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2" y="5329415"/>
            <a:ext cx="8185569" cy="1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Towards a Universal Visual Language?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impossible to assume a universal “law” governing human perception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Certain approaches can destabilize viewers (yellow sea, green horse,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They are wrong in an absolute sense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 and differentiation is based on the accepted symbolization in a given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“Basic patterns such as straight lines and right angles are easily isolated and recognized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people living in a ‘carpentered world,’ but those used to a more organic environment fail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perceive such ‘units’ as separate from the rest of the perceptual context.”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Cartesian rationality dictates how we respond to our built environment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Our systems of classification and “naming” reflect more on perception than simply receiving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visual stimuli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83" y="3943389"/>
            <a:ext cx="7322110" cy="26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Aristotle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Pleasure is derived through a balance between monotony and confusion (order/chaos)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Creates an optimal arousal of the nervous system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Contains basic pattern or order, but enough variation to require an active perceptual struggle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Problem: purely in the realm of the theoretical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There are no simple “rules” to apply in the design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Test: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Individuals can be trained to recognize patterns and order according to objective criteria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everyday life, we do not apply these tools of measurement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151701"/>
            <a:ext cx="8128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Visual Values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Aesthetics ARE important, but they are not “natural” or inherent to our species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They are culturally formed through social consensus (not individual perception)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Critics help to shape and construct the criteria for measurement attached to visual elements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“Without the consensus-building efforts of the art theorist or critic, each person would evaluate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objects in terms of his or her private experiences. In each culture, however, public taste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develops as visual qualities are eventually linked with values.”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Visual values can be: unanimous/contested, elite/popular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Craft and the Maker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Christopher Bailey: “…there are three principal sites of craft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production: the factory, the studio and the home.”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Primary focus has been traditionally placed on the studio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location for academic study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Class distinctions associated with “taste”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28" y="2976243"/>
            <a:ext cx="2711450" cy="34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Designer-Makers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Industrial design created a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—designer distanced from the act of making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designer becomes an innovator: “The designer's brief was to create new types of products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 new types of manufacturing and distribution technologies as well as new types of markets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consisting of an anonymous homogeneous mass of consumers.”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Crafts relied on small runs and custom orders; relied on traditional manual training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Separation of mind/body, head/heart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Craft has been largely ignored since post-WWII (devalued as mere trade)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Museums like the Victoria and Albert use history and criticism to enhance the </a:t>
            </a:r>
            <a:r>
              <a:rPr lang="en-US" sz="1400" b="1" dirty="0">
                <a:solidFill>
                  <a:srgbClr val="376092"/>
                </a:solidFill>
              </a:rPr>
              <a:t>symbolic value of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craft—drawing connections to more lauded fine art practices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“To those critics who saw craft as a retreat from innovation, modernism and progressive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design, the bid was to elevate its status by redefining craftwork as a 'creative' art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'craftsmen' as designer-makers with a right of entry into the circle of respectability enjoyed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fine artists.”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16" y="4359429"/>
            <a:ext cx="3464983" cy="23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Stylistic Rebellion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Postmodern movements, like Memphis embraced anti-design: nostalgia, but without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radical transformation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Now, a desire to return back to reality, rethinking how things work, benefit the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Donald Norman: “…people feel guilt when they are unable to use simple things,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guilt that should be not theirs but rather the designers and manufacturers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 objects.”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simply relying on visual aesthetics to produce this “usability”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“…precedence [is given] to 'durability' above other qualities and assumes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form is in fact a </a:t>
            </a:r>
            <a:r>
              <a:rPr lang="en-US" sz="1400" b="1" dirty="0">
                <a:solidFill>
                  <a:srgbClr val="376092"/>
                </a:solidFill>
              </a:rPr>
              <a:t>function</a:t>
            </a:r>
            <a:r>
              <a:rPr lang="en-US" sz="1400" dirty="0">
                <a:solidFill>
                  <a:srgbClr val="376092"/>
                </a:solidFill>
              </a:rPr>
              <a:t> of a well-designed object, although not necessarily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</a:t>
            </a:r>
            <a:r>
              <a:rPr lang="en-US" sz="1400" b="1" dirty="0">
                <a:solidFill>
                  <a:srgbClr val="376092"/>
                </a:solidFill>
              </a:rPr>
              <a:t>result</a:t>
            </a:r>
            <a:r>
              <a:rPr lang="en-US" sz="1400" dirty="0">
                <a:solidFill>
                  <a:srgbClr val="376092"/>
                </a:solidFill>
              </a:rPr>
              <a:t> of its function.”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Everyday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Everyday things do not draw attention to themselves (they are givens)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“It is things, as opposed to design or craft, product or commodity, that make up the materialization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the everyday. Everyday things have nothing to do with the 'low' aesthetic of 'high/low' culture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that has allowed the popular to infiltrate the prestigious art gallery in order to affiliate it to art.”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Things With Attitude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"Design as 'things with attitude' is compared against less obtrusive 'lower case' form of things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framed within the more </a:t>
            </a:r>
            <a:r>
              <a:rPr lang="en-US" sz="1400" dirty="0" err="1">
                <a:solidFill>
                  <a:srgbClr val="376092"/>
                </a:solidFill>
              </a:rPr>
              <a:t>generalised</a:t>
            </a:r>
            <a:r>
              <a:rPr lang="en-US" sz="1400" dirty="0">
                <a:solidFill>
                  <a:srgbClr val="376092"/>
                </a:solidFill>
              </a:rPr>
              <a:t> context of 'the everyday' as examples of </a:t>
            </a:r>
            <a:r>
              <a:rPr lang="en-US" sz="1400" b="1" dirty="0">
                <a:solidFill>
                  <a:srgbClr val="376092"/>
                </a:solidFill>
              </a:rPr>
              <a:t>how meaning is     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objectified or made material</a:t>
            </a:r>
            <a:r>
              <a:rPr lang="en-US" sz="1400" dirty="0">
                <a:solidFill>
                  <a:srgbClr val="376092"/>
                </a:solidFill>
              </a:rPr>
              <a:t>.”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434" y="2338917"/>
            <a:ext cx="1598083" cy="15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--Part 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DUE TODAY!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 Design and the Everyday, The Role of Play in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Project Planning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the names of your 3 team members in the Moodle forum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If you’re still looking for a team, you can also post to this forum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Teams: each member must pitch their example of ineffective Montreal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+ Tutorial: select most positive direction and begin formulating the arguments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Daily </a:t>
            </a:r>
            <a:r>
              <a:rPr lang="en-US" sz="1400" dirty="0" err="1">
                <a:solidFill>
                  <a:srgbClr val="376092"/>
                </a:solidFill>
              </a:rPr>
              <a:t>tous</a:t>
            </a:r>
            <a:r>
              <a:rPr lang="en-US" sz="1400" dirty="0">
                <a:solidFill>
                  <a:srgbClr val="376092"/>
                </a:solidFill>
              </a:rPr>
              <a:t> les </a:t>
            </a:r>
            <a:r>
              <a:rPr lang="en-US" sz="1400" dirty="0" err="1">
                <a:solidFill>
                  <a:srgbClr val="376092"/>
                </a:solidFill>
              </a:rPr>
              <a:t>jours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 err="1">
                <a:solidFill>
                  <a:srgbClr val="376092"/>
                </a:solidFill>
              </a:rPr>
              <a:t>Musée</a:t>
            </a:r>
            <a:r>
              <a:rPr lang="en-US" sz="1400" i="1" dirty="0">
                <a:solidFill>
                  <a:srgbClr val="376092"/>
                </a:solidFill>
              </a:rPr>
              <a:t> des </a:t>
            </a:r>
            <a:r>
              <a:rPr lang="en-US" sz="1400" i="1" dirty="0" err="1">
                <a:solidFill>
                  <a:srgbClr val="376092"/>
                </a:solidFill>
              </a:rPr>
              <a:t>possibles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39" y="3732672"/>
            <a:ext cx="4458836" cy="2982024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7" y="634379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“Good design is a visual statement that maximizes the life goals of the people in a given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culture (or, more realistically, the goals of a certain sub-set of people in the culture) that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draws on a shared symbolic expression for the ordering of such goals. If the system of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symbols is relatively universal, then the design will also be judged good across time and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cultures.”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Design DNA </a:t>
            </a:r>
            <a:r>
              <a:rPr lang="en-US" sz="1400" dirty="0">
                <a:solidFill>
                  <a:srgbClr val="376092"/>
                </a:solidFill>
              </a:rPr>
              <a:t>(HGTV)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Pyrex measuring cup segment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0" y="2705076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9" y="3460516"/>
            <a:ext cx="6753323" cy="30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Book Review</a:t>
            </a:r>
            <a:r>
              <a:rPr lang="en-US" sz="1400" dirty="0">
                <a:solidFill>
                  <a:srgbClr val="376092"/>
                </a:solidFill>
              </a:rPr>
              <a:t> (Due March 10 (Recommended); 10%)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Prepare a written review of the book </a:t>
            </a:r>
            <a:r>
              <a:rPr lang="en-US" sz="1400" i="1" dirty="0">
                <a:solidFill>
                  <a:srgbClr val="376092"/>
                </a:solidFill>
              </a:rPr>
              <a:t>Are We Human: Notes on an Archaeology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Highlight a few key ideas that inspired you or challenged your understanding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Reflect on your own evolving design ethos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 the themes in the book reflect (or not) your personal philosophy?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Approximately 500-word paper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2 due March 31;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--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this assignment addresses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prevents it from being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Why doesn't it provide a more positive contribution to the everyday experience?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 length: 2000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+ 5-minute oral presentations, followed by 10-minute discussion in week 11/12 (randomly selected)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one copy to Moodle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69090"/>
            <a:ext cx="6500264" cy="4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Klaus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. “Stakeholders in Design”; “Stakeholder Networks.” </a:t>
            </a:r>
            <a:r>
              <a:rPr lang="en-US" sz="1400" i="1" dirty="0">
                <a:solidFill>
                  <a:srgbClr val="376092"/>
                </a:solidFill>
              </a:rPr>
              <a:t>The Semantic Turn: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A New Foundation for Design</a:t>
            </a:r>
            <a:r>
              <a:rPr lang="en-US" sz="1400" dirty="0">
                <a:solidFill>
                  <a:srgbClr val="376092"/>
                </a:solidFill>
              </a:rPr>
              <a:t>. pp. 63-65, 181-183.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Moggridge</a:t>
            </a:r>
            <a:r>
              <a:rPr lang="en-US" sz="1400" dirty="0">
                <a:solidFill>
                  <a:srgbClr val="376092"/>
                </a:solidFill>
              </a:rPr>
              <a:t>, Bill. “Designing Interactions”; “People.” </a:t>
            </a:r>
            <a:r>
              <a:rPr lang="en-US" sz="1400" i="1" dirty="0">
                <a:solidFill>
                  <a:srgbClr val="376092"/>
                </a:solidFill>
              </a:rPr>
              <a:t>Designing Interactions</a:t>
            </a:r>
            <a:r>
              <a:rPr lang="en-US" sz="1400" dirty="0">
                <a:solidFill>
                  <a:srgbClr val="376092"/>
                </a:solidFill>
              </a:rPr>
              <a:t>. pp. 647-681.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View Site: Daily </a:t>
            </a:r>
            <a:r>
              <a:rPr lang="en-US" sz="1400" dirty="0" err="1">
                <a:solidFill>
                  <a:srgbClr val="376092"/>
                </a:solidFill>
              </a:rPr>
              <a:t>tous</a:t>
            </a:r>
            <a:r>
              <a:rPr lang="en-US" sz="1400" dirty="0">
                <a:solidFill>
                  <a:srgbClr val="376092"/>
                </a:solidFill>
              </a:rPr>
              <a:t> les </a:t>
            </a:r>
            <a:r>
              <a:rPr lang="en-US" sz="1400" dirty="0" err="1">
                <a:solidFill>
                  <a:srgbClr val="376092"/>
                </a:solidFill>
              </a:rPr>
              <a:t>jours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“About.” Frog Design.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Class Prompt 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identify your team's example of ineffective Montreal design.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Elaborate on the play session and upload your response to the week 6 Moodle forum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(One per team).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2116632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3" y="2343113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4" y="255901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“If being attentive to the details of people's lives might be considered a vocation, mine was born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smell and feel of the memory closet and its objects. That is where I found the musty books,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photographs, corsages, and gloves that made me feel connected. That is where I determined that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would solve mysteries and that I would use objects as my clues.”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Bricolage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To fiddle, tinker: to make creative and resourceful use of whatever materials are at hand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(regardless of their original purpose) </a:t>
            </a:r>
          </a:p>
          <a:p>
            <a:r>
              <a:rPr lang="en-US" sz="1400">
                <a:solidFill>
                  <a:srgbClr val="376092"/>
                </a:solidFill>
              </a:rPr>
              <a:t>     + </a:t>
            </a:r>
            <a:r>
              <a:rPr lang="en-US" sz="1400" dirty="0">
                <a:solidFill>
                  <a:srgbClr val="376092"/>
                </a:solidFill>
              </a:rPr>
              <a:t>“We find it familiar to consider objects as useful or aesthetic, as necessities or vain indulgences.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 are on less familiar ground when we consider objects as companions to our emotional lives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 as provocations to thought. The notion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evocative objects brings together these two less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familiar ideas, underscoring the inseparability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thought and feeling in our relationship to things.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 think with the objects we love; we love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objects we think with.”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Objects serve as markers of relationships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emotional connections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10" y="3937000"/>
            <a:ext cx="3300569" cy="24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1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Intellect and Emotion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“Life, of course, is not lived in discrete stages, nor are the relationships with objects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accompany its journey. Objects have life roles that are multiple and fluid.”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Lack of study in material culture: “[There was a] sense that one was studying materialism,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disparaged as excess, or collecting, disparaged as </a:t>
            </a:r>
            <a:r>
              <a:rPr lang="en-US" sz="1400" dirty="0" err="1">
                <a:solidFill>
                  <a:srgbClr val="376092"/>
                </a:solidFill>
              </a:rPr>
              <a:t>hobbyism</a:t>
            </a:r>
            <a:r>
              <a:rPr lang="en-US" sz="1400" dirty="0">
                <a:solidFill>
                  <a:srgbClr val="376092"/>
                </a:solidFill>
              </a:rPr>
              <a:t>, or fetishism, disparaged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perversion.”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Did not ascribe to the high moralistic intentions of fine art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Art &amp; Copy </a:t>
            </a:r>
            <a:r>
              <a:rPr lang="en-US" sz="1400" dirty="0">
                <a:solidFill>
                  <a:srgbClr val="376092"/>
                </a:solidFill>
              </a:rPr>
              <a:t>(Dir. Doug Pray/PBS, 2009; begins ~1:00:00)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Hal </a:t>
            </a:r>
            <a:r>
              <a:rPr lang="en-US" sz="1400" dirty="0" err="1">
                <a:solidFill>
                  <a:srgbClr val="376092"/>
                </a:solidFill>
              </a:rPr>
              <a:t>Riney</a:t>
            </a:r>
            <a:r>
              <a:rPr lang="en-US" sz="1400" dirty="0">
                <a:solidFill>
                  <a:srgbClr val="376092"/>
                </a:solidFill>
              </a:rPr>
              <a:t> segment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many ways, advertisers have a clearer understanding of the emotional lives of objects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psychologists and theorists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" y="312840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3" y="4252373"/>
            <a:ext cx="515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Learning Through Play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Children have a </a:t>
            </a:r>
            <a:r>
              <a:rPr lang="en-US" sz="1400" b="1" dirty="0">
                <a:solidFill>
                  <a:srgbClr val="376092"/>
                </a:solidFill>
              </a:rPr>
              <a:t>“close-to-the-object” </a:t>
            </a:r>
            <a:r>
              <a:rPr lang="en-US" sz="1400" dirty="0">
                <a:solidFill>
                  <a:srgbClr val="376092"/>
                </a:solidFill>
              </a:rPr>
              <a:t>approach to learning and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Confirms our experience of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Walt Whitman: "A child went forth everyday/ and the first object he </a:t>
            </a:r>
            <a:r>
              <a:rPr lang="en-US" sz="1400" dirty="0" err="1">
                <a:solidFill>
                  <a:srgbClr val="376092"/>
                </a:solidFill>
              </a:rPr>
              <a:t>look'd</a:t>
            </a:r>
            <a:r>
              <a:rPr lang="en-US" sz="1400" dirty="0">
                <a:solidFill>
                  <a:srgbClr val="376092"/>
                </a:solidFill>
              </a:rPr>
              <a:t> upon, that object 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became."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Play becomes a gateway transition to formal thinking and intellectual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Should not be seen as inferior, but a fundamental part of “knowing”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“Scientific laboratories were shown to be places  where discoveries are made in a concrete,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ad hoc fashion, and only later recast into canonically accepted formalisms; Nobel laureates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testified that they related to their scientific materials in a tactile and playful manner.”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3" y="3798521"/>
            <a:ext cx="6487583" cy="27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i="1" dirty="0">
                <a:solidFill>
                  <a:srgbClr val="376092"/>
                </a:solidFill>
              </a:rPr>
              <a:t>, 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and the Self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objects are experienced as part of the self; we feel at one with our objects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“The diabetic feels at one with his glucometer, as increasingly we feel at one with the glowing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screens of our laptops, [and our smartphones].”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Most objects gain their long-standing intimacy based on how they came into the owner’s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Others are inherently evocative: </a:t>
            </a:r>
            <a:r>
              <a:rPr lang="en-US" sz="1400" b="1" dirty="0">
                <a:solidFill>
                  <a:srgbClr val="376092"/>
                </a:solidFill>
              </a:rPr>
              <a:t>“uncanny”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Sigmund Freud: we experience as uncanny those things that are "known of old yet unfamiliar."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Not frightening, but not quite right; distorted: “a museum mummy becomes an author's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uncanny ‘double.’”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remind us of the childhood line between self and other: “a young child believes her stuffed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bunny rabbit can read her mind”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relate to transitional moments and thresholds: full of possibility and uncertainty (a mix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fear and excitement)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7" y="4409412"/>
            <a:ext cx="2543138" cy="2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Thinking and Experiencing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Evocative objects ground concepts and theory in the everyday experience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strong correlations between things and thinking, making and conceptualizing,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doing and reflecting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“We tie a knot and find ourselves in partnership with string in our exploration of space.”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are able to catalyze self-creation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“…a new car becomes a new skin, of how a change of jewelry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can become its own voyage to a new world.”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bring together thought and feeling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“…objects of science are objects of passion.”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Memory and Loss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“For Freud, when we lose a beloved person or object, we begin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 process that, if successful, ends in our finding them again,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within us. It is, in fact, how we grow and develop as people.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b="1" dirty="0">
                <a:solidFill>
                  <a:srgbClr val="376092"/>
                </a:solidFill>
              </a:rPr>
              <a:t>When objects are lost, subjects are found</a:t>
            </a:r>
            <a:r>
              <a:rPr lang="en-US" sz="1400" dirty="0">
                <a:solidFill>
                  <a:srgbClr val="376092"/>
                </a:solidFill>
              </a:rPr>
              <a:t>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does Freud mean by this idea?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84" y="3350454"/>
            <a:ext cx="3005896" cy="30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Order and Chaos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“[Painter/designer] </a:t>
            </a:r>
            <a:r>
              <a:rPr lang="en-US" sz="1400" dirty="0" err="1">
                <a:solidFill>
                  <a:srgbClr val="376092"/>
                </a:solidFill>
              </a:rPr>
              <a:t>György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Kepes</a:t>
            </a:r>
            <a:r>
              <a:rPr lang="en-US" sz="1400" dirty="0">
                <a:solidFill>
                  <a:srgbClr val="376092"/>
                </a:solidFill>
              </a:rPr>
              <a:t> thought that people of the twentieth century live in chaotic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environments, are involved in chaotic relationships, and carry chaos at the core of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consciousness.”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Art’s role is to reduce chaos and impose a sense of order on the environment, thoughts,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and feelings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László</a:t>
            </a:r>
            <a:r>
              <a:rPr lang="en-US" sz="1400" dirty="0">
                <a:solidFill>
                  <a:srgbClr val="376092"/>
                </a:solidFill>
              </a:rPr>
              <a:t> Moholy-Nagy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goal of art is to form a "unified manifestation ... a balance of the social, intellectual,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emotional experience; a synthesis of attitudes and opinions, fears and hopes."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Art helps to reconcile our biological instincts with the artificial rules we have constructed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organize social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does this occur in practical ways?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Moholy-Nagy, "Light Space Modulator"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9" y="613184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3978025"/>
            <a:ext cx="3494617" cy="26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Field Studies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“normal” subjects’ homes to see how they responded to art objects and design qualities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their environment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kind of “art” objects did they have in their homes?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How often did they notice such objects?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went on in their minds when they did respond?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Few people had anything meaningful to say about the subject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</a:t>
            </a:r>
            <a:r>
              <a:rPr lang="en-US" sz="1400" b="1" dirty="0">
                <a:solidFill>
                  <a:srgbClr val="376092"/>
                </a:solidFill>
              </a:rPr>
              <a:t> + Art played an insignificant role in their lives—marginal to their sense of self or well-being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Their objects of strong attachment were largely devoid of aesthetic value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Charged with meaning, personal significance, and integral to the owners’ lives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“…a woman pulled out an old Bible that she cherished as a symbol of family continuity; a man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showed us a desk he had built, a piece of furniture which embodied his ideals of simplicity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economy; one boy showed us his stereo with which he could make "weird sounds" when he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depressed; while an old woman showed us the razor which her husband, who had been dead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eighteen years, had shaved with and which she still kept in the medicine cabinet. Finally,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successful lawyer took us to the basement where he unpacked a trombone he used to play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college. He explained that whenever he felt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overwhelmed by his many responsibilities, he took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refuge in the basement to blow on the old trombone.”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5173611"/>
            <a:ext cx="3321050" cy="1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13408</TotalTime>
  <Words>4126</Words>
  <Application>Microsoft Macintosh PowerPoint</Application>
  <PresentationFormat>On-screen Show (4:3)</PresentationFormat>
  <Paragraphs>442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294</cp:revision>
  <dcterms:created xsi:type="dcterms:W3CDTF">2010-04-12T23:12:02Z</dcterms:created>
  <dcterms:modified xsi:type="dcterms:W3CDTF">2026-02-17T12:45:33Z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