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3"/>
  </p:notesMasterIdLst>
  <p:handoutMasterIdLst>
    <p:handoutMasterId r:id="rId24"/>
  </p:handoutMasterIdLst>
  <p:sldIdLst>
    <p:sldId id="256" r:id="rId5"/>
    <p:sldId id="358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7" r:id="rId16"/>
    <p:sldId id="340" r:id="rId17"/>
    <p:sldId id="342" r:id="rId18"/>
    <p:sldId id="343" r:id="rId19"/>
    <p:sldId id="344" r:id="rId20"/>
    <p:sldId id="345" r:id="rId21"/>
    <p:sldId id="35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40" autoAdjust="0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192" y="568"/>
      </p:cViewPr>
      <p:guideLst>
        <p:guide orient="horz" pos="294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2/24/26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2026-02-23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2026-02-23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2026-02-23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2026-02-23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2026-02-23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2026-02-23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2026-02-23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2026-02-23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2026-02-23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2026-02-23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2026-02-23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2026-02-23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on.com/2011/02/04/into_eternit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soe.com/en/gb/about/dieterrams/gooddesig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rves.concordia.ca/ar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nopy.com/en/concordiaca/video/17110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megood.ca/262/7/onkalo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qoyKe-HxmFk&amp;t=9s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en.wikipedia.org/wiki/List_of_nuclear_reacto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7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Into Eternity</a:t>
            </a:r>
            <a:r>
              <a:rPr lang="en-US" sz="1400" dirty="0">
                <a:solidFill>
                  <a:srgbClr val="376092"/>
                </a:solidFill>
              </a:rPr>
              <a:t>, Dir. Michael Madsen (2010)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Sending Warning Messages into the Future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How do we address communications with populations in a distant future? (</a:t>
            </a:r>
            <a:r>
              <a:rPr lang="en-US" sz="1400" dirty="0" err="1">
                <a:solidFill>
                  <a:srgbClr val="376092"/>
                </a:solidFill>
              </a:rPr>
              <a:t>endurability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Different language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Different biology/physiology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Different set of ethics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Different modes of dwelling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Different chemical compounds, flora, fauna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Different temperatures/atmospheric conditions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Possible inhabitation by non-human intelligent life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"We don't know what we don't know"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Questions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Should the site be marked? With what? How?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Symbols, language, "hieroglyphs"?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Could the spent uranium (plutonium) be perceived as a treasure? (like the pyramids of Egypt)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Our curiosity drives us towards situations where we are being told not to do things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Suggestion of an ancient burial site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If it is unmarked, how does this information get passed to future generations?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Government policy, archives, oral histories?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Who maintains control/responsibility? Who guarantees that it is translated to new languages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over the 100,000-year lifespan?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How do we "remember forever to forget"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40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Into Eternity</a:t>
            </a:r>
            <a:r>
              <a:rPr lang="en-US" sz="1400" dirty="0">
                <a:solidFill>
                  <a:srgbClr val="376092"/>
                </a:solidFill>
              </a:rPr>
              <a:t>, Dir. Michael Madsen (2010)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Emotional Marking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it possible to communicate a warning/do not trespass message through form and aesthetic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elements?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Are there any fundamental human responses that can be evoked in this manner?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Can we control the design elements to ward off intruders--for their own safety?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Is there a biological/neurological/perceptual basis to this act of persuasion?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+ 100,000 years on, will this be fundamentally altered?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49" y="3281977"/>
            <a:ext cx="7768168" cy="33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04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Into Eternity</a:t>
            </a:r>
            <a:r>
              <a:rPr lang="en-US" sz="1400" dirty="0">
                <a:solidFill>
                  <a:srgbClr val="376092"/>
                </a:solidFill>
              </a:rPr>
              <a:t>, Dir. Michael Madsen (2010)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Emotional Marking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"A perennial pop-science debating topic surrounding places like ONKALO is the question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whether we should try to tell our descendants about them, and if so, how. There's no shortage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ideas: A Stonehenge-style circle of obelisks, with detailed warnings in every United Nations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language (and blank stones to accommodate languages of the future). Symbolic sculptures built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on the site, such as a forbidding thicket of thorns. Wordless red signs using the contemporary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symbols for radiation and poison, alongside a human figure running away. A copy of </a:t>
            </a:r>
            <a:r>
              <a:rPr lang="en-US" sz="1400" dirty="0" err="1">
                <a:solidFill>
                  <a:srgbClr val="376092"/>
                </a:solidFill>
              </a:rPr>
              <a:t>Edvard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Munch's painting 'The Scream,' which, as one person observes, would radiate danger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menace to any possible human viewer." - Andrew </a:t>
            </a:r>
            <a:r>
              <a:rPr lang="en-US" sz="1400" dirty="0" err="1">
                <a:solidFill>
                  <a:srgbClr val="376092"/>
                </a:solidFill>
              </a:rPr>
              <a:t>O'Hehir</a:t>
            </a:r>
            <a:r>
              <a:rPr lang="en-US" sz="1400" dirty="0">
                <a:solidFill>
                  <a:srgbClr val="376092"/>
                </a:solidFill>
              </a:rPr>
              <a:t>, </a:t>
            </a:r>
            <a:r>
              <a:rPr lang="en-US" sz="1400" i="1" dirty="0">
                <a:solidFill>
                  <a:srgbClr val="376092"/>
                </a:solidFill>
              </a:rPr>
              <a:t>Salon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Exercise:</a:t>
            </a:r>
          </a:p>
          <a:p>
            <a:r>
              <a:rPr lang="en-CA" sz="1400" dirty="0">
                <a:solidFill>
                  <a:srgbClr val="366092"/>
                </a:solidFill>
              </a:rPr>
              <a:t>     + In groups of 3-4, map as many of the stakeholders involved in </a:t>
            </a:r>
            <a:r>
              <a:rPr lang="en-CA" sz="1400" b="1" dirty="0">
                <a:solidFill>
                  <a:srgbClr val="366092"/>
                </a:solidFill>
              </a:rPr>
              <a:t>ONKALO </a:t>
            </a:r>
            <a:r>
              <a:rPr lang="en-CA" sz="1400" dirty="0">
                <a:solidFill>
                  <a:srgbClr val="366092"/>
                </a:solidFill>
              </a:rPr>
              <a:t>(past/present, future, far-  </a:t>
            </a:r>
            <a:br>
              <a:rPr lang="en-CA" sz="1400" dirty="0">
                <a:solidFill>
                  <a:srgbClr val="366092"/>
                </a:solidFill>
              </a:rPr>
            </a:br>
            <a:r>
              <a:rPr lang="en-CA" sz="1400" dirty="0">
                <a:solidFill>
                  <a:srgbClr val="366092"/>
                </a:solidFill>
              </a:rPr>
              <a:t>          future) as you can:</a:t>
            </a:r>
          </a:p>
          <a:p>
            <a:r>
              <a:rPr lang="en-CA" sz="1400" dirty="0">
                <a:solidFill>
                  <a:srgbClr val="366092"/>
                </a:solidFill>
              </a:rPr>
              <a:t>          + Consider all possibilities for future inhabitants</a:t>
            </a:r>
          </a:p>
          <a:p>
            <a:r>
              <a:rPr lang="en-CA" sz="1400" dirty="0">
                <a:solidFill>
                  <a:srgbClr val="366092"/>
                </a:solidFill>
              </a:rPr>
              <a:t>          + Develop a world model for the year 102,026 that addresses the key factors of our existence: </a:t>
            </a:r>
            <a:br>
              <a:rPr lang="en-CA" sz="1400" dirty="0">
                <a:solidFill>
                  <a:srgbClr val="366092"/>
                </a:solidFill>
              </a:rPr>
            </a:br>
            <a:r>
              <a:rPr lang="en-CA" sz="1400" dirty="0">
                <a:solidFill>
                  <a:srgbClr val="366092"/>
                </a:solidFill>
              </a:rPr>
              <a:t>               geographical, political, physiological, ecological, sensorial, sociocultural, ethical, etc.</a:t>
            </a:r>
          </a:p>
          <a:p>
            <a:r>
              <a:rPr lang="en-CA" sz="1400" b="1" dirty="0">
                <a:solidFill>
                  <a:srgbClr val="366092"/>
                </a:solidFill>
              </a:rPr>
              <a:t>          + Speculate and brainstorm a way to address the long-term communication issues </a:t>
            </a:r>
            <a:br>
              <a:rPr lang="en-CA" sz="1400" b="1" dirty="0">
                <a:solidFill>
                  <a:srgbClr val="366092"/>
                </a:solidFill>
              </a:rPr>
            </a:br>
            <a:r>
              <a:rPr lang="en-CA" sz="1400" b="1" dirty="0">
                <a:solidFill>
                  <a:srgbClr val="366092"/>
                </a:solidFill>
              </a:rPr>
              <a:t>               associated with ONKALO. How can we ensure that our hiding place stays hidden?</a:t>
            </a:r>
            <a:endParaRPr lang="en-CA" sz="1400" dirty="0">
              <a:solidFill>
                <a:srgbClr val="366092"/>
              </a:solidFill>
            </a:endParaRP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90" y="1433908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66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2 due March 31; </a:t>
            </a:r>
            <a:r>
              <a:rPr lang="en-US" sz="1400" b="1" dirty="0">
                <a:solidFill>
                  <a:srgbClr val="376092"/>
                </a:solidFill>
              </a:rPr>
              <a:t>Groups of 3</a:t>
            </a:r>
            <a:r>
              <a:rPr lang="en-US" sz="1400" dirty="0">
                <a:solidFill>
                  <a:srgbClr val="376092"/>
                </a:solidFill>
              </a:rPr>
              <a:t>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Montreal as a UNESCO City of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makes a "design city"?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Select an example of what you feel to be well-designed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Architecture, public parks, systems, street furniture, infrastructure, etc.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MUST be Montreal-specific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"Even the city itself acknowledges that ‘design in Montreal is not simply for show but a source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daily wellbeing.’ Not only has Montreal demonstrated that design can be a powerful tool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promoting inclusion and plurality of values, but the city has also called upon its citizens to play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critical and active part in mobilizing design to inspire more innovative living environments that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enhance daily life and existence.” --</a:t>
            </a:r>
            <a:r>
              <a:rPr lang="en-US" sz="1400" dirty="0" err="1">
                <a:solidFill>
                  <a:srgbClr val="376092"/>
                </a:solidFill>
              </a:rPr>
              <a:t>Koichiro</a:t>
            </a:r>
            <a:r>
              <a:rPr lang="en-US" sz="1400" dirty="0">
                <a:solidFill>
                  <a:srgbClr val="376092"/>
                </a:solidFill>
              </a:rPr>
              <a:t> Matsuura (UNESCO Director-General)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Not just a celebration of Montreal's attributes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second part of this assignment addresses the less effective elements of the city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Think about inhabitation: how do these artifacts/experiences shape the daily life of citizens (for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better or for worse)?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Use the issues, frameworks, guiding principles explored in class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What contextual, semantic, and physical concerns need to be addressed/investigated?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Examine the patterns of use, appropriateness of material choices, and general mood/atmosphere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What prevents it from being workable/livable/enjoyable?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Why doesn't it provide a more positive contribution to the everyday experience?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292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Assignment: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  <a:r>
              <a:rPr lang="en-US" sz="1400" dirty="0">
                <a:solidFill>
                  <a:srgbClr val="376092"/>
                </a:solidFill>
              </a:rPr>
              <a:t>(Part 2 due March 31; </a:t>
            </a:r>
            <a:r>
              <a:rPr lang="en-US" sz="1400" b="1" dirty="0">
                <a:solidFill>
                  <a:srgbClr val="376092"/>
                </a:solidFill>
              </a:rPr>
              <a:t>Groups of 3</a:t>
            </a:r>
            <a:r>
              <a:rPr lang="en-US" sz="1400" dirty="0">
                <a:solidFill>
                  <a:srgbClr val="376092"/>
                </a:solidFill>
              </a:rPr>
              <a:t>; 20%)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Suggested Framework (</a:t>
            </a:r>
            <a:r>
              <a:rPr lang="en-US" sz="1400" b="1" dirty="0">
                <a:solidFill>
                  <a:srgbClr val="376092"/>
                </a:solidFill>
              </a:rPr>
              <a:t>Same criteria as Part 1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I: </a:t>
            </a:r>
            <a:r>
              <a:rPr lang="en-US" sz="1400" b="1" dirty="0">
                <a:solidFill>
                  <a:srgbClr val="376092"/>
                </a:solidFill>
              </a:rPr>
              <a:t>Observation</a:t>
            </a:r>
            <a:r>
              <a:rPr lang="en-US" sz="1400" dirty="0">
                <a:solidFill>
                  <a:srgbClr val="376092"/>
                </a:solidFill>
              </a:rPr>
              <a:t> (500 words):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Ia</a:t>
            </a:r>
            <a:r>
              <a:rPr lang="en-US" sz="1400" dirty="0">
                <a:solidFill>
                  <a:srgbClr val="376092"/>
                </a:solidFill>
              </a:rPr>
              <a:t>: Briefly explain your choice; identify date/name of designer (if known); succinctly state its major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positive attributes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Ib</a:t>
            </a:r>
            <a:r>
              <a:rPr lang="en-US" sz="1400" dirty="0">
                <a:solidFill>
                  <a:srgbClr val="376092"/>
                </a:solidFill>
              </a:rPr>
              <a:t>: Provide a brief history of your artifact/space, including key dates/transitions (100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Ic</a:t>
            </a:r>
            <a:r>
              <a:rPr lang="en-US" sz="1400" dirty="0">
                <a:solidFill>
                  <a:srgbClr val="376092"/>
                </a:solidFill>
              </a:rPr>
              <a:t>: Provide a description of its visual and physical characteristics; include a map denoting its location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 the city (150 words, plus 10 photos/captions)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Id: Include a detailed description of its contextual environment (150 words); consider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Surfaces: hard/soft; changing/static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Size or volume: interior/exterior; confined/walled/open; reverb/echo/flat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Variety: balance of natural/human/manufactured phenomena; contrasts/similarities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Qualities: loud/quiet; harsh/sharp/soft/gentle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Layers: multiple simultaneous/discrete; easily-distinguished/seamless blend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Make sure that your photographs reveal different facets of the artifact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Verify that you are able to photograph in-situ (i.e. not private property)</a:t>
            </a:r>
            <a:endParaRPr lang="en-US" sz="1400" b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42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Section II: </a:t>
            </a:r>
            <a:r>
              <a:rPr lang="en-US" sz="1400" b="1" dirty="0">
                <a:solidFill>
                  <a:srgbClr val="376092"/>
                </a:solidFill>
              </a:rPr>
              <a:t>Occupation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IIa</a:t>
            </a:r>
            <a:r>
              <a:rPr lang="en-US" sz="1400" dirty="0">
                <a:solidFill>
                  <a:srgbClr val="376092"/>
                </a:solidFill>
              </a:rPr>
              <a:t>: How does the general public interact with your artifact? Who, how, when, and under what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circumstances? Does this change during the day or seasons? Is it available to all, or restricted to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specific demographic? (250 words)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IIb</a:t>
            </a:r>
            <a:r>
              <a:rPr lang="en-US" sz="1400" dirty="0">
                <a:solidFill>
                  <a:srgbClr val="376092"/>
                </a:solidFill>
              </a:rPr>
              <a:t>: Consider the functionality of your artifact (perceived/purported practical functions). Is there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discrepancy between this and the experience of the user? Can this be quantified? (250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III: </a:t>
            </a:r>
            <a:r>
              <a:rPr lang="en-US" sz="1400" b="1" dirty="0">
                <a:solidFill>
                  <a:srgbClr val="376092"/>
                </a:solidFill>
              </a:rPr>
              <a:t>Analysis</a:t>
            </a:r>
            <a:r>
              <a:rPr lang="en-US" sz="1400" dirty="0">
                <a:solidFill>
                  <a:srgbClr val="376092"/>
                </a:solidFill>
              </a:rPr>
              <a:t> (500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dirty="0" err="1">
                <a:solidFill>
                  <a:srgbClr val="376092"/>
                </a:solidFill>
              </a:rPr>
              <a:t>IIIa</a:t>
            </a:r>
            <a:r>
              <a:rPr lang="en-US" sz="1400" dirty="0">
                <a:solidFill>
                  <a:srgbClr val="376092"/>
                </a:solidFill>
              </a:rPr>
              <a:t>: Apply principles studied in DART 261/262 to justify your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As a starting point, consider Dieter Rams' Ten Principles for Good Design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Consider durability of your artifact: both physical and emotional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your artifact healthy: physically, environmentally, socially?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Does it help the public in positive ways (not mere ornamentation)?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Is it responsive to human scale? Does it evoke a positive sentiment?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You must integrate a minimum of 3 sources from the course or elsewhere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1" y="3350658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91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Section IV: </a:t>
            </a:r>
            <a:r>
              <a:rPr lang="en-US" sz="1400" b="1" dirty="0">
                <a:solidFill>
                  <a:srgbClr val="376092"/>
                </a:solidFill>
              </a:rPr>
              <a:t>Proposal</a:t>
            </a:r>
            <a:r>
              <a:rPr lang="en-US" sz="1400" dirty="0">
                <a:solidFill>
                  <a:srgbClr val="376092"/>
                </a:solidFill>
              </a:rPr>
              <a:t> (400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Propose a solution to rectify the problems identified in the analysis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Provide sketches, diagrams, and a 400-word written description of the changes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This will lead up to Part 3 of the assignment, which will entail a 3-poster set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You may wish to divide up the sections among your team members to make the most optimal use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your time/energies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Section V: </a:t>
            </a:r>
            <a:r>
              <a:rPr lang="en-US" sz="1400" b="1" dirty="0">
                <a:solidFill>
                  <a:srgbClr val="376092"/>
                </a:solidFill>
              </a:rPr>
              <a:t>Conclusion</a:t>
            </a:r>
            <a:r>
              <a:rPr lang="en-US" sz="1400" dirty="0">
                <a:solidFill>
                  <a:srgbClr val="376092"/>
                </a:solidFill>
              </a:rPr>
              <a:t> (100 words)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Succinctly describe your reasoning for the positive assessment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How does it activate and reflect the culture of its time and place?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If your artifact is historical, how does it function today?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Video/Oral Presentation </a:t>
            </a:r>
            <a:r>
              <a:rPr lang="en-US" sz="1400" dirty="0">
                <a:solidFill>
                  <a:srgbClr val="376092"/>
                </a:solidFill>
              </a:rPr>
              <a:t>(Week 11/12)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Each team will present their research and proposals in 10-15-minute sessions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+ 5-minute (MAX!) video presentation, followed by Q&amp;A session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It is recommended that you use a video sharing site (YouTube, Vimeo, etc.) and provide a link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All files MUST be uploaded to Moodle prior to the class session to expedite the process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Order will be determined randomly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You MUST attend all sessions</a:t>
            </a:r>
          </a:p>
        </p:txBody>
      </p:sp>
    </p:spTree>
    <p:extLst>
      <p:ext uri="{BB962C8B-B14F-4D97-AF65-F5344CB8AC3E}">
        <p14:creationId xmlns:p14="http://schemas.microsoft.com/office/powerpoint/2010/main" val="2225871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Deliverables: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Approximate length: 2000 words, plus captions (PDF FORMAT ONLY)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+ 5-minute video presentations, followed by </a:t>
            </a:r>
            <a:r>
              <a:rPr lang="en-US" sz="1400">
                <a:solidFill>
                  <a:srgbClr val="376092"/>
                </a:solidFill>
              </a:rPr>
              <a:t>10-minute discussion </a:t>
            </a:r>
            <a:r>
              <a:rPr lang="en-US" sz="1400" dirty="0">
                <a:solidFill>
                  <a:srgbClr val="376092"/>
                </a:solidFill>
              </a:rPr>
              <a:t>in week 11/12 (randomly selected)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Photographs and captions should be integrated into the body of the 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Upload one copy to the Moodle</a:t>
            </a:r>
            <a:endParaRPr lang="en-US" sz="1400" b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69090"/>
            <a:ext cx="6500264" cy="41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9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Ready, Set, Go!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For Week 8: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 ONE of: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Norman, Donald A. “We Are All Designers.” pp. 213-227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Shove, Elizabeth et al. “Products, Processes and Practices.” pp. 139-152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 ONE of: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</a:t>
            </a:r>
            <a:r>
              <a:rPr lang="en-US" sz="1400" dirty="0" err="1">
                <a:solidFill>
                  <a:srgbClr val="376092"/>
                </a:solidFill>
              </a:rPr>
              <a:t>Thackara</a:t>
            </a:r>
            <a:r>
              <a:rPr lang="en-US" sz="1400" dirty="0">
                <a:solidFill>
                  <a:srgbClr val="376092"/>
                </a:solidFill>
              </a:rPr>
              <a:t>, John. “Flow.” pp. 211-226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</a:t>
            </a:r>
            <a:r>
              <a:rPr lang="en-US" sz="1400" dirty="0" err="1">
                <a:solidFill>
                  <a:srgbClr val="376092"/>
                </a:solidFill>
              </a:rPr>
              <a:t>Thursfield</a:t>
            </a:r>
            <a:r>
              <a:rPr lang="en-US" sz="1400" dirty="0">
                <a:solidFill>
                  <a:srgbClr val="376092"/>
                </a:solidFill>
              </a:rPr>
              <a:t>, Paul et al. “Flow: The Emergence of Richness from Simplicity.” pp. 132-137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Next week: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Continue development of </a:t>
            </a:r>
            <a:r>
              <a:rPr lang="en-US" sz="1400" i="1" dirty="0">
                <a:solidFill>
                  <a:srgbClr val="376092"/>
                </a:solidFill>
              </a:rPr>
              <a:t>Je me </a:t>
            </a:r>
            <a:r>
              <a:rPr lang="en-US" sz="1400" i="1" dirty="0" err="1">
                <a:solidFill>
                  <a:srgbClr val="376092"/>
                </a:solidFill>
              </a:rPr>
              <a:t>souviens</a:t>
            </a:r>
            <a:r>
              <a:rPr lang="en-US" sz="1400" i="1" dirty="0">
                <a:solidFill>
                  <a:srgbClr val="376092"/>
                </a:solidFill>
              </a:rPr>
              <a:t> 2 </a:t>
            </a:r>
            <a:r>
              <a:rPr lang="en-US" sz="1400" dirty="0">
                <a:solidFill>
                  <a:srgbClr val="376092"/>
                </a:solidFill>
              </a:rPr>
              <a:t>assignment focused on an example of INEFFECTIVE </a:t>
            </a:r>
            <a:br>
              <a:rPr lang="en-US" sz="1400" dirty="0">
                <a:solidFill>
                  <a:srgbClr val="376092"/>
                </a:solidFill>
              </a:rPr>
            </a:br>
            <a:r>
              <a:rPr lang="en-US" sz="1400" dirty="0">
                <a:solidFill>
                  <a:srgbClr val="376092"/>
                </a:solidFill>
              </a:rPr>
              <a:t>          Montreal design</a:t>
            </a:r>
          </a:p>
          <a:p>
            <a:endParaRPr lang="en-US" sz="1400" b="1" i="1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+ Next Week: Reading Break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No classes – begin development on part 2 of the </a:t>
            </a:r>
            <a:r>
              <a:rPr lang="en-US" sz="1400" b="1" i="1" dirty="0">
                <a:solidFill>
                  <a:srgbClr val="376092"/>
                </a:solidFill>
              </a:rPr>
              <a:t>Je me </a:t>
            </a:r>
            <a:r>
              <a:rPr lang="en-US" sz="1400" b="1" i="1" dirty="0" err="1">
                <a:solidFill>
                  <a:srgbClr val="376092"/>
                </a:solidFill>
              </a:rPr>
              <a:t>souviens</a:t>
            </a:r>
            <a:r>
              <a:rPr lang="en-US" sz="1400" b="1" i="1" dirty="0">
                <a:solidFill>
                  <a:srgbClr val="376092"/>
                </a:solidFill>
              </a:rPr>
              <a:t> </a:t>
            </a:r>
            <a:r>
              <a:rPr lang="en-US" sz="1400" b="1" dirty="0">
                <a:solidFill>
                  <a:srgbClr val="376092"/>
                </a:solidFill>
              </a:rPr>
              <a:t>assignment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Continue reading </a:t>
            </a:r>
            <a:r>
              <a:rPr lang="en-US" sz="1400" b="1" i="1" dirty="0">
                <a:solidFill>
                  <a:srgbClr val="376092"/>
                </a:solidFill>
              </a:rPr>
              <a:t>Are We Human? </a:t>
            </a:r>
            <a:r>
              <a:rPr lang="en-US" sz="1400" b="1" dirty="0">
                <a:solidFill>
                  <a:srgbClr val="376092"/>
                </a:solidFill>
              </a:rPr>
              <a:t>– recommend submitting review in week 8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490" y="1878408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94" y="2094306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11" y="2507043"/>
            <a:ext cx="287999" cy="287999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715" y="2722941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3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Class schedule: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Screening: </a:t>
            </a:r>
            <a:r>
              <a:rPr lang="en-US" sz="1400" i="1" dirty="0">
                <a:solidFill>
                  <a:srgbClr val="376092"/>
                </a:solidFill>
              </a:rPr>
              <a:t>Into Eternity </a:t>
            </a:r>
            <a:r>
              <a:rPr lang="en-US" sz="1400" dirty="0">
                <a:solidFill>
                  <a:srgbClr val="376092"/>
                </a:solidFill>
              </a:rPr>
              <a:t>(Dir. Michael Madsen)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Available to stream on Kanopy via the Concordia Library website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Presentation: An Introduction to Stakeholder Networks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b="1" dirty="0">
                <a:solidFill>
                  <a:srgbClr val="376092"/>
                </a:solidFill>
              </a:rPr>
              <a:t>Tutorial: Course Advising</a:t>
            </a: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F30E497B-6986-83C8-7E19-AA2B231E0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47" y="1425832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9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Stakeholders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The design process involves many different individuals who have a vested interest in the outcomes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Clients, engineers, CEOs, financiers, sales people, research institutions, etc.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Little focus on these individuals - more information and writing on the role of THE USER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Suggests a singular uniformity, but the </a:t>
            </a:r>
            <a:r>
              <a:rPr lang="en-US" sz="1400" b="1" dirty="0">
                <a:solidFill>
                  <a:srgbClr val="376092"/>
                </a:solidFill>
              </a:rPr>
              <a:t>THE user is a myth </a:t>
            </a:r>
            <a:r>
              <a:rPr lang="en-US" sz="1400" dirty="0">
                <a:solidFill>
                  <a:srgbClr val="376092"/>
                </a:solidFill>
              </a:rPr>
              <a:t>- a statistical improbability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Ergonomics: average size data sorted into male/female, but how many actually fall into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average range?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Klaus </a:t>
            </a:r>
            <a:r>
              <a:rPr lang="en-US" sz="1400" dirty="0" err="1">
                <a:solidFill>
                  <a:srgbClr val="376092"/>
                </a:solidFill>
              </a:rPr>
              <a:t>Krippendorff</a:t>
            </a:r>
            <a:r>
              <a:rPr lang="en-US" sz="1400" dirty="0">
                <a:solidFill>
                  <a:srgbClr val="376092"/>
                </a:solidFill>
              </a:rPr>
              <a:t>: "Statistically, there are about as many males of the average women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size as there are women of the average male size."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People rarely conform to all "average" statistical attributes (</a:t>
            </a:r>
            <a:r>
              <a:rPr lang="en-US" sz="1400" dirty="0" err="1">
                <a:solidFill>
                  <a:srgbClr val="376092"/>
                </a:solidFill>
              </a:rPr>
              <a:t>eg</a:t>
            </a:r>
            <a:r>
              <a:rPr lang="en-US" sz="1400" dirty="0">
                <a:solidFill>
                  <a:srgbClr val="376092"/>
                </a:solidFill>
              </a:rPr>
              <a:t>. 2.3 children)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 result of industrialization: appeal to the greatest number of targeted "end users"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"Before a product reaches its intended user group, it passes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through the hands of many who use it for a variety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reasons: to solve an engineering problem, to keep jobs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 factory, to profit from increased sales, or to supply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supporting gadgets. After its intended use, it may become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of interest to repair shops, benefit recycling companies,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become an ecological nightmare for communities that live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near dumps. All of these people and many more could be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said to "use" industrial products, albeit in ways that are 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variance with the simple end-user or consumer concept.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  <a:r>
              <a:rPr lang="en-US" sz="1400" b="1" dirty="0">
                <a:solidFill>
                  <a:srgbClr val="376092"/>
                </a:solidFill>
              </a:rPr>
              <a:t>Limiting design concerns to this fictional end-user at the 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expense of all other people who are touched by a design 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presents a serious problem."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167" y="3704361"/>
            <a:ext cx="3312813" cy="265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Respect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designer must respect the agency of individuals, while also considering the network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stakeholders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"By definition, stakeholders: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- Claim their stake (interest) in a technological development (a design or its consequences)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- Are experts in their own worlds and usually very knowledgeable about the stake they claim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that development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- Are willing to act in support or opposition of that development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- Are willing to mobilize the resources they command: information, expertise, money, time,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connections to members of their communities, and the powers of the institutional roles they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occupy"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 individual who purchases a technology may not be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the one who uses it - or, one among many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This approach is less about </a:t>
            </a:r>
            <a:r>
              <a:rPr lang="en-US" sz="1400" b="1" dirty="0">
                <a:solidFill>
                  <a:srgbClr val="376092"/>
                </a:solidFill>
              </a:rPr>
              <a:t>"design-as-problem-solving"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     &gt;&gt;&gt; "design-as-social-process"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Stakeholders in the network often have conflicting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interests and motivations (profits versus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sustainable development,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</a:t>
            </a:r>
            <a:r>
              <a:rPr lang="en-US" sz="1400" b="1" dirty="0">
                <a:solidFill>
                  <a:srgbClr val="376092"/>
                </a:solidFill>
              </a:rPr>
              <a:t>Acknowledge the roles </a:t>
            </a:r>
            <a:r>
              <a:rPr lang="en-US" sz="1400" dirty="0">
                <a:solidFill>
                  <a:srgbClr val="376092"/>
                </a:solidFill>
              </a:rPr>
              <a:t>each play in the design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process (does not necessarily mean that you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can appease all)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 involves </a:t>
            </a:r>
            <a:r>
              <a:rPr lang="en-US" sz="1400" b="1" dirty="0">
                <a:solidFill>
                  <a:srgbClr val="376092"/>
                </a:solidFill>
              </a:rPr>
              <a:t>listening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166" y="3788833"/>
            <a:ext cx="3325813" cy="266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1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Stakeholder Networks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Stakeholder Responsibilities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Designers are also stakeholders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Many stakeholders represent the interests of other parties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 people with whom they communicate are often just points of departure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for larger networks - branching out to wider communities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Client --&gt; bosses, corporate interests, the public, etc.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Stakeholder Characteristics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"Stakeholders are political actors in pursuit of their own agendas"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Voice support or opposition, based on what the design means to them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"Stakeholders attempt to alter the manifestations they have access to"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Designs get altered at each stage of development, according to the knowledge, opinions,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expertise of each stakeholder along the lifecycle continuum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Designer --&gt; client approval --&gt; engineering drawings --&gt; mechanical manufacturing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processes --&gt; sales people/marketing --&gt; consumer use --&gt; recycling processes --&gt; critics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advocacy groups ...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"Stakeholders act in their own world, but in the awareness of different ones"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Pursue own agenda, but recognize that cooperation must exist to enable the process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"Stakeholders emerge whenever desirable possibilities or undesirable prospects become 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     apparent"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Example: "New Coke" - stakeholders spontaneously emerged to protest this new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development; the solution was to produce "Coca Cola Classic"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Designs producing mutually beneficial results are more likely to succeed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728" y="920758"/>
            <a:ext cx="1804336" cy="289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8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Stakeholder Networks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Stakeholder Characteristics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"Stakeholders, by communicating their actions, create other stakeholders"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In the production process, the stakeholders are typically predictable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In the larger world, these can be less controlled/managed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Example: consumer advocacy groups calling for manufacturing changes, etc.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"Stakeholders organize themselves into interest groups with compatible political agendas"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Like-minded individuals unite to pool resources, call for policy changes (groups are more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difficult to address or hold responsible for their actions than individuals)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"Designers are but stakeholders as well"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Designers require cooperation from others to realize a vision and its lifecycle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+ Good designs embrace the stakes of its diverse stakeholders, not just the designers'"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01065"/>
            <a:ext cx="3384550" cy="252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3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Case Study: ONKALO, The World's First Permanent Nuclear Waste Repository (</a:t>
            </a:r>
            <a:r>
              <a:rPr lang="en-US" sz="1400" dirty="0" err="1">
                <a:solidFill>
                  <a:srgbClr val="376092"/>
                </a:solidFill>
              </a:rPr>
              <a:t>Posivia</a:t>
            </a:r>
            <a:r>
              <a:rPr lang="en-US" sz="1400" dirty="0">
                <a:solidFill>
                  <a:srgbClr val="376092"/>
                </a:solidFill>
              </a:rPr>
              <a:t> </a:t>
            </a:r>
            <a:r>
              <a:rPr lang="en-US" sz="1400" dirty="0" err="1">
                <a:solidFill>
                  <a:srgbClr val="376092"/>
                </a:solidFill>
              </a:rPr>
              <a:t>Oy</a:t>
            </a:r>
            <a:r>
              <a:rPr lang="en-US" sz="1400" dirty="0">
                <a:solidFill>
                  <a:srgbClr val="376092"/>
                </a:solidFill>
              </a:rPr>
              <a:t>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ONKALO is the Finnish word for "hiding place"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The focus of the project is to isolate nuclear waste from all living organisms, rather than store it in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interim facilities ("independent of human nature")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First conceptualized in 1947; work on realizing the project began in the 1970s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No working person will live to see it finished in 2100 - it will be capped off and back-filled shortly after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Designed to last 100,000 years (the length of time before the waste is no longer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radioactive/radiotoxic)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Michael Madsen: "The ONKALO project of creating the world's first final nuclear waste facility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capable of lasting at least 100,000 years, transgresses both in construction and on a philosophical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level all previous human </a:t>
            </a:r>
            <a:r>
              <a:rPr lang="en-US" sz="1400" dirty="0" err="1">
                <a:solidFill>
                  <a:srgbClr val="376092"/>
                </a:solidFill>
              </a:rPr>
              <a:t>endeavours</a:t>
            </a:r>
            <a:r>
              <a:rPr lang="en-US" sz="1400" dirty="0">
                <a:solidFill>
                  <a:srgbClr val="376092"/>
                </a:solidFill>
              </a:rPr>
              <a:t>.”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89" y="1011762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050" y="1005417"/>
            <a:ext cx="287999" cy="28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745722"/>
            <a:ext cx="7723717" cy="28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16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Into Eternity</a:t>
            </a:r>
            <a:r>
              <a:rPr lang="en-US" sz="1400" dirty="0">
                <a:solidFill>
                  <a:srgbClr val="376092"/>
                </a:solidFill>
              </a:rPr>
              <a:t>, Dir. Michael Madsen (2010)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"It is difficult for human beings to understand time spans beyond a few generations, let alone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thousands of years. To put time into perspective, we need milestones: The human species as we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know it today is believed to have existed for approx. 100,000 years. The oldest cave paintings,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known today, are approx. 30,000 years old, the pyramids approx. 4,500 years old, the Birth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Christ, [2026] years ago, the detection of radiation approx. [120] years ago."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"Most ancient languages have been forgotten over time, and have had to be rediscovered to be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understood by us in present time. Some languages we have yet to decode. It is an open question if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and how we can communicate with an unknown and very distant future about complicated issues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like nuclear waste and radiation. Scientific studies have been conducted in relation to nuclear waste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storages, but the studies were ended as the US Academy of Science deemed it impossible to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secure communication with any scientific certainty over a period of 100,000 years."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How do we design projects for eternity - or, at the very least, an indefinite future?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</a:t>
            </a:r>
            <a:r>
              <a:rPr lang="en-US" sz="1400" b="1" dirty="0">
                <a:solidFill>
                  <a:srgbClr val="376092"/>
                </a:solidFill>
              </a:rPr>
              <a:t>+ No built structure has lasted even one-tenth of this facility's intended lifespan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     + If ONKALO succeeds, it will become the longest-lasting product of contemporary </a:t>
            </a:r>
            <a:br>
              <a:rPr lang="en-US" sz="1400" b="1" dirty="0">
                <a:solidFill>
                  <a:srgbClr val="376092"/>
                </a:solidFill>
              </a:rPr>
            </a:br>
            <a:r>
              <a:rPr lang="en-US" sz="1400" b="1" dirty="0">
                <a:solidFill>
                  <a:srgbClr val="376092"/>
                </a:solidFill>
              </a:rPr>
              <a:t>               civilization (which it might outlive)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ONKALO is a clear illustration of our society's legacy and short-sightedness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Theories of "The Long Now" are put into real-world practice (a tremendous, but necessary risk)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53" y="2621909"/>
            <a:ext cx="8355366" cy="125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66EA6-D45E-830B-84F3-29A2F6CBD8C3}"/>
              </a:ext>
            </a:extLst>
          </p:cNvPr>
          <p:cNvSpPr txBox="1"/>
          <p:nvPr/>
        </p:nvSpPr>
        <p:spPr>
          <a:xfrm>
            <a:off x="4589810" y="2704008"/>
            <a:ext cx="234537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rgbClr val="FFC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5364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7: stakeholders: complexity and collaboration (intro.)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</a:t>
            </a:r>
            <a:r>
              <a:rPr lang="en-US" sz="1400" i="1" dirty="0">
                <a:solidFill>
                  <a:srgbClr val="376092"/>
                </a:solidFill>
              </a:rPr>
              <a:t>Into Eternity</a:t>
            </a:r>
            <a:r>
              <a:rPr lang="en-US" sz="1400" dirty="0">
                <a:solidFill>
                  <a:srgbClr val="376092"/>
                </a:solidFill>
              </a:rPr>
              <a:t>, Dir. Michael Madsen (2010)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Preventing Another Chernobyl or Three Mile Island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Nuclear power is not sustainable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Uranium is a finite resource (just like oil, tar, coal,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Finite space to store waste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Economically prohibitive (this was recognized even back in the 1970s)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Extremely hazardous; essentially impossible to reprocess materials or detoxify (produces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Plutonium - the main component of bombs)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 only option is large pools - typically aboveground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Susceptible to geological shifts, natural </a:t>
            </a:r>
            <a:r>
              <a:rPr lang="en-US" sz="1400" dirty="0" err="1">
                <a:solidFill>
                  <a:srgbClr val="376092"/>
                </a:solidFill>
              </a:rPr>
              <a:t>catastrophies</a:t>
            </a:r>
            <a:r>
              <a:rPr lang="en-US" sz="1400" dirty="0">
                <a:solidFill>
                  <a:srgbClr val="376092"/>
                </a:solidFill>
              </a:rPr>
              <a:t>, wars, climate changes (continental drift,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global warming, volcanic/seismic activity, floods, etc.)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     + Uranium is a very volatile, unstable material (it takes 40-60 years just to cool the rods </a:t>
            </a:r>
            <a:br>
              <a:rPr lang="en-US" sz="1400" b="1" dirty="0">
                <a:solidFill>
                  <a:srgbClr val="376092"/>
                </a:solidFill>
              </a:rPr>
            </a:br>
            <a:r>
              <a:rPr lang="en-US" sz="1400" b="1" dirty="0">
                <a:solidFill>
                  <a:srgbClr val="376092"/>
                </a:solidFill>
              </a:rPr>
              <a:t>               below 100 degrees Celsius)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b="1" dirty="0">
                <a:solidFill>
                  <a:srgbClr val="376092"/>
                </a:solidFill>
              </a:rPr>
              <a:t>+ ONKALO is only designed to address the current nuclear production in Finland (4 reactors)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Canada (43); US (104); France (58); Japan (54) ...</a:t>
            </a:r>
          </a:p>
          <a:p>
            <a:r>
              <a:rPr lang="en-US" sz="1400" b="1" dirty="0">
                <a:solidFill>
                  <a:srgbClr val="376092"/>
                </a:solidFill>
              </a:rPr>
              <a:t>     + 30 countries: 449 nuclear reactors; 15 countries: 60 under construction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013063"/>
            <a:ext cx="7408334" cy="1703172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90" y="4196172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94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21499</TotalTime>
  <Words>3584</Words>
  <Application>Microsoft Macintosh PowerPoint</Application>
  <PresentationFormat>On-screen Show (4:3)</PresentationFormat>
  <Paragraphs>341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308</cp:revision>
  <dcterms:created xsi:type="dcterms:W3CDTF">2010-04-12T23:12:02Z</dcterms:created>
  <dcterms:modified xsi:type="dcterms:W3CDTF">2026-02-24T12:39:13Z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