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93455" r:id="rId4"/>
  </p:sldMasterIdLst>
  <p:notesMasterIdLst>
    <p:notesMasterId r:id="rId21"/>
  </p:notesMasterIdLst>
  <p:handoutMasterIdLst>
    <p:handoutMasterId r:id="rId22"/>
  </p:handoutMasterIdLst>
  <p:sldIdLst>
    <p:sldId id="256" r:id="rId5"/>
    <p:sldId id="304" r:id="rId6"/>
    <p:sldId id="346" r:id="rId7"/>
    <p:sldId id="347" r:id="rId8"/>
    <p:sldId id="348" r:id="rId9"/>
    <p:sldId id="349" r:id="rId10"/>
    <p:sldId id="351" r:id="rId11"/>
    <p:sldId id="352" r:id="rId12"/>
    <p:sldId id="353" r:id="rId13"/>
    <p:sldId id="354" r:id="rId14"/>
    <p:sldId id="355" r:id="rId15"/>
    <p:sldId id="342" r:id="rId16"/>
    <p:sldId id="343" r:id="rId17"/>
    <p:sldId id="344" r:id="rId18"/>
    <p:sldId id="345" r:id="rId19"/>
    <p:sldId id="341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94">
          <p15:clr>
            <a:srgbClr val="A4A3A4"/>
          </p15:clr>
        </p15:guide>
        <p15:guide id="2" pos="287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F46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439" autoAdjust="0"/>
    <p:restoredTop sz="94694"/>
  </p:normalViewPr>
  <p:slideViewPr>
    <p:cSldViewPr snapToGrid="0" snapToObjects="1">
      <p:cViewPr varScale="1">
        <p:scale>
          <a:sx n="121" d="100"/>
          <a:sy n="121" d="100"/>
        </p:scale>
        <p:origin x="1072" y="176"/>
      </p:cViewPr>
      <p:guideLst>
        <p:guide orient="horz" pos="294"/>
        <p:guide pos="287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49" d="100"/>
        <a:sy n="149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B249DD-8BEA-304C-9BAE-175C76990D5F}" type="datetimeFigureOut">
              <a:rPr lang="en-US" smtClean="0"/>
              <a:t>2/24/26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067767-7DC9-0348-96FB-0ABB9D800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88871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20D8CA-93BC-3A48-AD27-E78D6C56EB24}" type="datetimeFigureOut">
              <a:rPr lang="en-US" smtClean="0"/>
              <a:t>2/24/26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0FE362-A350-2949-B4EE-1DCF96A64D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4854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75DB4-8003-BB48-B712-7E06A20CDED6}" type="datetime1">
              <a:rPr lang="en-CA" smtClean="0"/>
              <a:t>2026-02-24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8E988-FB04-AB4E-BE5A-59F242AF7F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351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7ED5B-449C-5B42-857E-D2C3C63F5E60}" type="datetime1">
              <a:rPr lang="en-CA" smtClean="0"/>
              <a:t>2026-02-24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317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554FD-8390-A34A-96E2-42857EE224B2}" type="datetime1">
              <a:rPr lang="en-CA" smtClean="0"/>
              <a:t>2026-02-24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996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0BDD6-B062-3F46-858B-F49D4E846AE3}" type="datetime1">
              <a:rPr lang="en-CA" smtClean="0"/>
              <a:t>2026-02-24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382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E8CF4-3557-E54C-8D7A-1DDDDF5E883C}" type="datetime1">
              <a:rPr lang="en-CA" smtClean="0"/>
              <a:t>2026-02-24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F2B4D-6B12-4EDF-87BB-2B55CECB66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394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F8FBA-C267-0F40-8A02-E6A7821A291E}" type="datetime1">
              <a:rPr lang="en-CA" smtClean="0"/>
              <a:t>2026-02-24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594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3A3E8-08E0-9F4D-82C2-2DB48CAAAE9E}" type="datetime1">
              <a:rPr lang="en-CA" smtClean="0"/>
              <a:t>2026-02-24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8244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44C90-4ABE-2E41-B09E-841274E0B9B5}" type="datetime1">
              <a:rPr lang="en-CA" smtClean="0"/>
              <a:t>2026-02-24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712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E66D2-7B85-6649-B068-976362077B25}" type="datetime1">
              <a:rPr lang="en-CA" smtClean="0"/>
              <a:t>2026-02-24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224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9B4B7-82EE-1440-8DC8-20746879C550}" type="datetime1">
              <a:rPr lang="en-CA" smtClean="0"/>
              <a:t>2026-02-24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8220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1DE0C-0BC5-E84D-A15D-B33759DACDC1}" type="datetime1">
              <a:rPr lang="en-CA" smtClean="0"/>
              <a:t>2026-02-24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983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A161C3-6334-5B44-B432-E408CD75785E}" type="datetime1">
              <a:rPr lang="en-CA" smtClean="0"/>
              <a:t>2026-02-24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843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56" r:id="rId1"/>
    <p:sldLayoutId id="2147493457" r:id="rId2"/>
    <p:sldLayoutId id="2147493458" r:id="rId3"/>
    <p:sldLayoutId id="2147493459" r:id="rId4"/>
    <p:sldLayoutId id="2147493460" r:id="rId5"/>
    <p:sldLayoutId id="2147493461" r:id="rId6"/>
    <p:sldLayoutId id="2147493462" r:id="rId7"/>
    <p:sldLayoutId id="2147493463" r:id="rId8"/>
    <p:sldLayoutId id="2147493464" r:id="rId9"/>
    <p:sldLayoutId id="2147493465" r:id="rId10"/>
    <p:sldLayoutId id="2147493466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iki.p2pfoundation.net/ThinkCycle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pn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iNEGiPXhiAY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collection.cooperhewitt.org/exhibitions/2318794480/" TargetMode="Externa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itsoe.com/en/gb/about/dieterrams/gooddesign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reserves.concordia.ca/ares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iNEGiPXhiAY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collection.cooperhewitt.org/exhibitions/2318794480/" TargetMode="Externa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www.google.ca/images?hl=en&amp;safe=off&amp;q=dunny&amp;um=1&amp;ie=UTF-8&amp;source=og&amp;sa=N&amp;tab=wi&amp;biw=1024&amp;bih=693" TargetMode="External"/><Relationship Id="rId3" Type="http://schemas.openxmlformats.org/officeDocument/2006/relationships/image" Target="../media/image5.png"/><Relationship Id="rId7" Type="http://schemas.openxmlformats.org/officeDocument/2006/relationships/hyperlink" Target="http://www.lulu.com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spoonflower.com/welcome" TargetMode="External"/><Relationship Id="rId5" Type="http://schemas.openxmlformats.org/officeDocument/2006/relationships/image" Target="../media/image2.png"/><Relationship Id="rId4" Type="http://schemas.openxmlformats.org/officeDocument/2006/relationships/hyperlink" Target="http://www.shapeways.com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ygpOfjOZec8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main-graphic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7745" y="11758"/>
            <a:ext cx="6759773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74714" y="5714510"/>
            <a:ext cx="37628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EF4623"/>
                </a:solidFill>
              </a:rPr>
              <a:t>WEEK 8 </a:t>
            </a:r>
          </a:p>
        </p:txBody>
      </p:sp>
    </p:spTree>
    <p:extLst>
      <p:ext uri="{BB962C8B-B14F-4D97-AF65-F5344CB8AC3E}">
        <p14:creationId xmlns:p14="http://schemas.microsoft.com/office/powerpoint/2010/main" val="40520077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main-graphic.png"/>
          <p:cNvPicPr>
            <a:picLocks noChangeAspect="1"/>
          </p:cNvPicPr>
          <p:nvPr/>
        </p:nvPicPr>
        <p:blipFill>
          <a:blip r:embed="rId2">
            <a:alphaModFix amt="11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7745" y="11758"/>
            <a:ext cx="6759773" cy="6858000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788380" y="6356350"/>
            <a:ext cx="2133600" cy="365125"/>
          </a:xfrm>
        </p:spPr>
        <p:txBody>
          <a:bodyPr/>
          <a:lstStyle/>
          <a:p>
            <a:fld id="{2066355A-084C-D24E-9AD2-7E4FC41EA627}" type="slidenum">
              <a:rPr lang="en-US" smtClean="0">
                <a:solidFill>
                  <a:srgbClr val="EF4623"/>
                </a:solidFill>
              </a:rPr>
              <a:t>10</a:t>
            </a:fld>
            <a:endParaRPr lang="en-US" dirty="0">
              <a:solidFill>
                <a:srgbClr val="EF4623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3624" y="452384"/>
            <a:ext cx="6593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week 8: flow: participatory design + pleasure</a:t>
            </a:r>
            <a:endParaRPr lang="en-US" dirty="0">
              <a:solidFill>
                <a:srgbClr val="376092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57200" y="855579"/>
            <a:ext cx="8820484" cy="0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63624" y="1042745"/>
            <a:ext cx="8379323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376092"/>
                </a:solidFill>
              </a:rPr>
              <a:t>+ Open Source/Crowd Sourced Intelligence Gathering</a:t>
            </a:r>
          </a:p>
          <a:p>
            <a:endParaRPr lang="en-US" sz="1400" dirty="0">
              <a:solidFill>
                <a:srgbClr val="376092"/>
              </a:solidFill>
            </a:endParaRPr>
          </a:p>
          <a:p>
            <a:r>
              <a:rPr lang="en-US" sz="1400" dirty="0">
                <a:solidFill>
                  <a:srgbClr val="376092"/>
                </a:solidFill>
              </a:rPr>
              <a:t>+ New models that refute the "point-to-mass paradigm"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+ </a:t>
            </a:r>
            <a:r>
              <a:rPr lang="en-US" sz="1400" i="1" dirty="0" err="1">
                <a:solidFill>
                  <a:srgbClr val="376092"/>
                </a:solidFill>
              </a:rPr>
              <a:t>ThinkCycle</a:t>
            </a:r>
            <a:r>
              <a:rPr lang="en-US" sz="1400" dirty="0">
                <a:solidFill>
                  <a:srgbClr val="376092"/>
                </a:solidFill>
              </a:rPr>
              <a:t>: web-based design project to develop a cheaper IV-drip system to 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    address emergency cholera outbreaks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     + Physicians, engineers, designers, and amateurs contributed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     + Result: $1.25 to manufacture, as opposed to $2000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     + Thomas Goetz: "Open source harnesses the distributive powers of the 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          Internet, parcels the work out to thousands, and uses their piecework 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          to build a better whole ... it works like an ant colony, where the 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          </a:t>
            </a:r>
            <a:r>
              <a:rPr lang="en-US" sz="1400" b="1" dirty="0">
                <a:solidFill>
                  <a:srgbClr val="376092"/>
                </a:solidFill>
              </a:rPr>
              <a:t>collective intelligence of the network supersedes any single contributor</a:t>
            </a:r>
            <a:r>
              <a:rPr lang="en-US" sz="1400" dirty="0">
                <a:solidFill>
                  <a:srgbClr val="376092"/>
                </a:solidFill>
              </a:rPr>
              <a:t>."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+ The ability to use, circulate, refine previous creations provides greater possibility for innovation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     + Find ways to share a vision among a community of "actors" and stakeholders</a:t>
            </a:r>
          </a:p>
          <a:p>
            <a:endParaRPr lang="en-US" sz="1400" dirty="0">
              <a:solidFill>
                <a:srgbClr val="376092"/>
              </a:solidFill>
            </a:endParaRPr>
          </a:p>
          <a:p>
            <a:r>
              <a:rPr lang="en-US" sz="1400" dirty="0">
                <a:solidFill>
                  <a:srgbClr val="376092"/>
                </a:solidFill>
              </a:rPr>
              <a:t>+ Adaptation     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+ Design is a fluid process that constantly </a:t>
            </a:r>
            <a:r>
              <a:rPr lang="en-US" sz="1400" b="1" dirty="0">
                <a:solidFill>
                  <a:srgbClr val="376092"/>
                </a:solidFill>
              </a:rPr>
              <a:t>defines a system's rules rather than outcomes </a:t>
            </a:r>
            <a:r>
              <a:rPr lang="en-US" sz="1400" dirty="0">
                <a:solidFill>
                  <a:srgbClr val="376092"/>
                </a:solidFill>
              </a:rPr>
              <a:t>(not 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     product-centric)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+ "Against this backdrop of situations in which systems don't stop changing, the idea of a self-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     contained design project - of 'signing off' on a design when it is finished - makes no sense. A 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     project-based business model in design is like a water company that delivers a bucket of water 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     to your door and pronounces its mission accomplished."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+ </a:t>
            </a:r>
            <a:r>
              <a:rPr lang="en-US" sz="1400" b="1" dirty="0">
                <a:solidFill>
                  <a:srgbClr val="376092"/>
                </a:solidFill>
              </a:rPr>
              <a:t>Designing with, not for, people</a:t>
            </a:r>
          </a:p>
          <a:p>
            <a:r>
              <a:rPr lang="en-US" sz="1400" dirty="0">
                <a:solidFill>
                  <a:srgbClr val="376092"/>
                </a:solidFill>
              </a:rPr>
              <a:t>+ Donald Norman: "When something gives pleasure, when it becomes a part of our lives, and when 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the way we interact with it helps </a:t>
            </a:r>
            <a:r>
              <a:rPr lang="en-US" sz="1400" b="1" dirty="0">
                <a:solidFill>
                  <a:srgbClr val="376092"/>
                </a:solidFill>
              </a:rPr>
              <a:t>define our place in society and in the world</a:t>
            </a:r>
            <a:r>
              <a:rPr lang="en-US" sz="1400" dirty="0">
                <a:solidFill>
                  <a:srgbClr val="376092"/>
                </a:solidFill>
              </a:rPr>
              <a:t>, then we have love. 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Design is part of this equation, but personal interaction is the key. ... These are our bonds, to 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ourselves, to our past, and to the future.</a:t>
            </a:r>
            <a:endParaRPr lang="en-US" sz="1400" i="1" dirty="0">
              <a:solidFill>
                <a:srgbClr val="376092"/>
              </a:solidFill>
            </a:endParaRPr>
          </a:p>
        </p:txBody>
      </p:sp>
      <p:pic>
        <p:nvPicPr>
          <p:cNvPr id="10" name="Picture 9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9201" y="1639182"/>
            <a:ext cx="287999" cy="28799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42737" y="1042745"/>
            <a:ext cx="1801263" cy="2727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23979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main-graphic.png"/>
          <p:cNvPicPr>
            <a:picLocks noChangeAspect="1"/>
          </p:cNvPicPr>
          <p:nvPr/>
        </p:nvPicPr>
        <p:blipFill>
          <a:blip r:embed="rId2">
            <a:alphaModFix amt="11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7745" y="11758"/>
            <a:ext cx="6759773" cy="6858000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788380" y="6356350"/>
            <a:ext cx="2133600" cy="365125"/>
          </a:xfrm>
        </p:spPr>
        <p:txBody>
          <a:bodyPr/>
          <a:lstStyle/>
          <a:p>
            <a:fld id="{2066355A-084C-D24E-9AD2-7E4FC41EA627}" type="slidenum">
              <a:rPr lang="en-US" smtClean="0">
                <a:solidFill>
                  <a:srgbClr val="EF4623"/>
                </a:solidFill>
              </a:rPr>
              <a:t>11</a:t>
            </a:fld>
            <a:endParaRPr lang="en-US" dirty="0">
              <a:solidFill>
                <a:srgbClr val="EF4623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3624" y="452384"/>
            <a:ext cx="6593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week 8: flow: participatory design + pleasure</a:t>
            </a:r>
            <a:endParaRPr lang="en-US" dirty="0">
              <a:solidFill>
                <a:srgbClr val="376092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57200" y="855579"/>
            <a:ext cx="8820484" cy="0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63624" y="1042745"/>
            <a:ext cx="8379323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376092"/>
                </a:solidFill>
              </a:rPr>
              <a:t>+ Good Design?</a:t>
            </a:r>
          </a:p>
          <a:p>
            <a:endParaRPr lang="en-US" sz="1400" dirty="0">
              <a:solidFill>
                <a:srgbClr val="376092"/>
              </a:solidFill>
            </a:endParaRPr>
          </a:p>
          <a:p>
            <a:r>
              <a:rPr lang="en-US" sz="1400" dirty="0">
                <a:solidFill>
                  <a:srgbClr val="376092"/>
                </a:solidFill>
              </a:rPr>
              <a:t>+ 2019 National Design Triennial: Nature </a:t>
            </a:r>
          </a:p>
          <a:p>
            <a:r>
              <a:rPr lang="en-US" sz="1400" dirty="0">
                <a:solidFill>
                  <a:srgbClr val="376092"/>
                </a:solidFill>
              </a:rPr>
              <a:t>+ Paola </a:t>
            </a:r>
            <a:r>
              <a:rPr lang="en-US" sz="1400" dirty="0" err="1">
                <a:solidFill>
                  <a:srgbClr val="376092"/>
                </a:solidFill>
              </a:rPr>
              <a:t>Antonelli</a:t>
            </a:r>
            <a:r>
              <a:rPr lang="en-US" sz="1400" dirty="0">
                <a:solidFill>
                  <a:srgbClr val="376092"/>
                </a:solidFill>
              </a:rPr>
              <a:t> describes what makes good design</a:t>
            </a:r>
          </a:p>
          <a:p>
            <a:endParaRPr lang="en-US" sz="1400" dirty="0">
              <a:solidFill>
                <a:srgbClr val="376092"/>
              </a:solidFill>
            </a:endParaRPr>
          </a:p>
        </p:txBody>
      </p:sp>
      <p:pic>
        <p:nvPicPr>
          <p:cNvPr id="12" name="Picture 11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9201" y="1646855"/>
            <a:ext cx="287999" cy="287999"/>
          </a:xfrm>
          <a:prstGeom prst="rect">
            <a:avLst/>
          </a:prstGeom>
        </p:spPr>
      </p:pic>
      <p:pic>
        <p:nvPicPr>
          <p:cNvPr id="13" name="Picture 12">
            <a:hlinkClick r:id="rId5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3439" y="1428850"/>
            <a:ext cx="287999" cy="28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70457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main-graphic.png"/>
          <p:cNvPicPr>
            <a:picLocks noChangeAspect="1"/>
          </p:cNvPicPr>
          <p:nvPr/>
        </p:nvPicPr>
        <p:blipFill>
          <a:blip r:embed="rId2">
            <a:alphaModFix amt="11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7745" y="11758"/>
            <a:ext cx="6759773" cy="6858000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788380" y="6356350"/>
            <a:ext cx="2133600" cy="365125"/>
          </a:xfrm>
        </p:spPr>
        <p:txBody>
          <a:bodyPr/>
          <a:lstStyle/>
          <a:p>
            <a:fld id="{2066355A-084C-D24E-9AD2-7E4FC41EA627}" type="slidenum">
              <a:rPr lang="en-US" smtClean="0">
                <a:solidFill>
                  <a:srgbClr val="EF4623"/>
                </a:solidFill>
              </a:rPr>
              <a:t>12</a:t>
            </a:fld>
            <a:endParaRPr lang="en-US" dirty="0">
              <a:solidFill>
                <a:srgbClr val="EF4623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3624" y="452384"/>
            <a:ext cx="6593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week 8: flow: participatory design + pleasure</a:t>
            </a:r>
            <a:endParaRPr lang="en-US" dirty="0">
              <a:solidFill>
                <a:srgbClr val="376092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57200" y="855579"/>
            <a:ext cx="8820484" cy="0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63624" y="1042745"/>
            <a:ext cx="8379323" cy="4401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376092"/>
                </a:solidFill>
              </a:rPr>
              <a:t>+ Assignment: </a:t>
            </a:r>
            <a:r>
              <a:rPr lang="en-US" sz="1400" i="1" dirty="0">
                <a:solidFill>
                  <a:srgbClr val="376092"/>
                </a:solidFill>
              </a:rPr>
              <a:t>Je me </a:t>
            </a:r>
            <a:r>
              <a:rPr lang="en-US" sz="1400" i="1" dirty="0" err="1">
                <a:solidFill>
                  <a:srgbClr val="376092"/>
                </a:solidFill>
              </a:rPr>
              <a:t>souviens</a:t>
            </a:r>
            <a:r>
              <a:rPr lang="en-US" sz="1400" i="1" dirty="0">
                <a:solidFill>
                  <a:srgbClr val="376092"/>
                </a:solidFill>
              </a:rPr>
              <a:t> </a:t>
            </a:r>
            <a:r>
              <a:rPr lang="en-US" sz="1400" dirty="0">
                <a:solidFill>
                  <a:srgbClr val="376092"/>
                </a:solidFill>
              </a:rPr>
              <a:t>(Part 2 due March 31; </a:t>
            </a:r>
            <a:r>
              <a:rPr lang="en-US" sz="1400" b="1" dirty="0">
                <a:solidFill>
                  <a:srgbClr val="376092"/>
                </a:solidFill>
              </a:rPr>
              <a:t>Groups of 3</a:t>
            </a:r>
            <a:r>
              <a:rPr lang="en-US" sz="1400" dirty="0">
                <a:solidFill>
                  <a:srgbClr val="376092"/>
                </a:solidFill>
              </a:rPr>
              <a:t>; 20%)</a:t>
            </a:r>
          </a:p>
          <a:p>
            <a:endParaRPr lang="en-US" sz="1400" dirty="0">
              <a:solidFill>
                <a:srgbClr val="376092"/>
              </a:solidFill>
            </a:endParaRPr>
          </a:p>
          <a:p>
            <a:r>
              <a:rPr lang="en-US" sz="1400" dirty="0">
                <a:solidFill>
                  <a:srgbClr val="376092"/>
                </a:solidFill>
              </a:rPr>
              <a:t>+ Suggested Framework (</a:t>
            </a:r>
            <a:r>
              <a:rPr lang="en-US" sz="1400" b="1" dirty="0">
                <a:solidFill>
                  <a:srgbClr val="376092"/>
                </a:solidFill>
              </a:rPr>
              <a:t>Similar criteria to Part 1</a:t>
            </a:r>
            <a:r>
              <a:rPr lang="en-US" sz="1400" dirty="0">
                <a:solidFill>
                  <a:srgbClr val="376092"/>
                </a:solidFill>
              </a:rPr>
              <a:t>)</a:t>
            </a:r>
          </a:p>
          <a:p>
            <a:endParaRPr lang="en-US" sz="1400" dirty="0">
              <a:solidFill>
                <a:srgbClr val="376092"/>
              </a:solidFill>
            </a:endParaRPr>
          </a:p>
          <a:p>
            <a:r>
              <a:rPr lang="en-US" sz="1400" dirty="0">
                <a:solidFill>
                  <a:srgbClr val="376092"/>
                </a:solidFill>
              </a:rPr>
              <a:t>+ Section I: </a:t>
            </a:r>
            <a:r>
              <a:rPr lang="en-US" sz="1400" b="1" dirty="0">
                <a:solidFill>
                  <a:srgbClr val="376092"/>
                </a:solidFill>
              </a:rPr>
              <a:t>Observation</a:t>
            </a:r>
            <a:r>
              <a:rPr lang="en-US" sz="1400" dirty="0">
                <a:solidFill>
                  <a:srgbClr val="376092"/>
                </a:solidFill>
              </a:rPr>
              <a:t> (500 words):</a:t>
            </a:r>
          </a:p>
          <a:p>
            <a:endParaRPr lang="en-US" sz="1400" dirty="0">
              <a:solidFill>
                <a:srgbClr val="376092"/>
              </a:solidFill>
            </a:endParaRPr>
          </a:p>
          <a:p>
            <a:r>
              <a:rPr lang="en-US" sz="1400" dirty="0">
                <a:solidFill>
                  <a:srgbClr val="376092"/>
                </a:solidFill>
              </a:rPr>
              <a:t>+ </a:t>
            </a:r>
            <a:r>
              <a:rPr lang="en-US" sz="1400" dirty="0" err="1">
                <a:solidFill>
                  <a:srgbClr val="376092"/>
                </a:solidFill>
              </a:rPr>
              <a:t>Ia</a:t>
            </a:r>
            <a:r>
              <a:rPr lang="en-US" sz="1400" dirty="0">
                <a:solidFill>
                  <a:srgbClr val="376092"/>
                </a:solidFill>
              </a:rPr>
              <a:t>: Briefly explain your choice; identify date/name of designer (if known); succinctly state its major 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positive attributes (100 words)</a:t>
            </a:r>
          </a:p>
          <a:p>
            <a:r>
              <a:rPr lang="en-US" sz="1400" dirty="0">
                <a:solidFill>
                  <a:srgbClr val="376092"/>
                </a:solidFill>
              </a:rPr>
              <a:t>+ </a:t>
            </a:r>
            <a:r>
              <a:rPr lang="en-US" sz="1400" dirty="0" err="1">
                <a:solidFill>
                  <a:srgbClr val="376092"/>
                </a:solidFill>
              </a:rPr>
              <a:t>Ib</a:t>
            </a:r>
            <a:r>
              <a:rPr lang="en-US" sz="1400" dirty="0">
                <a:solidFill>
                  <a:srgbClr val="376092"/>
                </a:solidFill>
              </a:rPr>
              <a:t>: Provide a brief history of your artifact/space, including key dates/transitions (100 words)</a:t>
            </a:r>
          </a:p>
          <a:p>
            <a:r>
              <a:rPr lang="en-US" sz="1400" dirty="0">
                <a:solidFill>
                  <a:srgbClr val="376092"/>
                </a:solidFill>
              </a:rPr>
              <a:t>+ </a:t>
            </a:r>
            <a:r>
              <a:rPr lang="en-US" sz="1400" dirty="0" err="1">
                <a:solidFill>
                  <a:srgbClr val="376092"/>
                </a:solidFill>
              </a:rPr>
              <a:t>Ic</a:t>
            </a:r>
            <a:r>
              <a:rPr lang="en-US" sz="1400" dirty="0">
                <a:solidFill>
                  <a:srgbClr val="376092"/>
                </a:solidFill>
              </a:rPr>
              <a:t>: Provide a description of its visual and physical characteristics; include a map denoting its location 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in the city (150 words, plus 10 photos/captions)</a:t>
            </a:r>
          </a:p>
          <a:p>
            <a:r>
              <a:rPr lang="en-US" sz="1400" dirty="0">
                <a:solidFill>
                  <a:srgbClr val="376092"/>
                </a:solidFill>
              </a:rPr>
              <a:t>+ Id: Include a detailed description of its contextual environment (150 words); consider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+ Surfaces: hard/soft; changing/static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+ Size or volume: interior/exterior; confined/walled/open; reverb/echo/flat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+ Variety: balance of natural/human/manufactured phenomena; contrasts/similarities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+ Qualities: loud/quiet; harsh/sharp/soft/gentle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+ Layers: multiple simultaneous/discrete; easily-distinguished/seamless blend</a:t>
            </a:r>
          </a:p>
          <a:p>
            <a:endParaRPr lang="en-US" sz="1400" dirty="0">
              <a:solidFill>
                <a:srgbClr val="376092"/>
              </a:solidFill>
            </a:endParaRPr>
          </a:p>
          <a:p>
            <a:r>
              <a:rPr lang="en-US" sz="1400" dirty="0">
                <a:solidFill>
                  <a:srgbClr val="376092"/>
                </a:solidFill>
              </a:rPr>
              <a:t>+ Make sure that your photographs reveal different facets of the artifact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+ Verify that you are able to photograph in-situ (i.e. not private property)</a:t>
            </a:r>
            <a:endParaRPr lang="en-US" sz="1400" b="1" dirty="0">
              <a:solidFill>
                <a:srgbClr val="37609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3423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main-graphic.png"/>
          <p:cNvPicPr>
            <a:picLocks noChangeAspect="1"/>
          </p:cNvPicPr>
          <p:nvPr/>
        </p:nvPicPr>
        <p:blipFill>
          <a:blip r:embed="rId2">
            <a:alphaModFix amt="11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7745" y="11758"/>
            <a:ext cx="6759773" cy="6858000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788380" y="6356350"/>
            <a:ext cx="2133600" cy="365125"/>
          </a:xfrm>
        </p:spPr>
        <p:txBody>
          <a:bodyPr/>
          <a:lstStyle/>
          <a:p>
            <a:fld id="{2066355A-084C-D24E-9AD2-7E4FC41EA627}" type="slidenum">
              <a:rPr lang="en-US" smtClean="0">
                <a:solidFill>
                  <a:srgbClr val="EF4623"/>
                </a:solidFill>
              </a:rPr>
              <a:t>13</a:t>
            </a:fld>
            <a:endParaRPr lang="en-US" dirty="0">
              <a:solidFill>
                <a:srgbClr val="EF4623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3624" y="452384"/>
            <a:ext cx="6593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week 8: flow: participatory design + pleasure</a:t>
            </a:r>
            <a:endParaRPr lang="en-US" dirty="0">
              <a:solidFill>
                <a:srgbClr val="376092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57200" y="855579"/>
            <a:ext cx="8820484" cy="0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63624" y="1042745"/>
            <a:ext cx="8379323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376092"/>
                </a:solidFill>
              </a:rPr>
              <a:t>+ Section II: </a:t>
            </a:r>
            <a:r>
              <a:rPr lang="en-US" sz="1400" b="1" dirty="0">
                <a:solidFill>
                  <a:srgbClr val="376092"/>
                </a:solidFill>
              </a:rPr>
              <a:t>Occupation</a:t>
            </a:r>
            <a:r>
              <a:rPr lang="en-US" sz="1400" dirty="0">
                <a:solidFill>
                  <a:srgbClr val="376092"/>
                </a:solidFill>
              </a:rPr>
              <a:t> (500 words)</a:t>
            </a:r>
          </a:p>
          <a:p>
            <a:endParaRPr lang="en-US" sz="1400" dirty="0">
              <a:solidFill>
                <a:srgbClr val="376092"/>
              </a:solidFill>
            </a:endParaRPr>
          </a:p>
          <a:p>
            <a:r>
              <a:rPr lang="en-US" sz="1400" dirty="0">
                <a:solidFill>
                  <a:srgbClr val="376092"/>
                </a:solidFill>
              </a:rPr>
              <a:t>+ </a:t>
            </a:r>
            <a:r>
              <a:rPr lang="en-US" sz="1400" dirty="0" err="1">
                <a:solidFill>
                  <a:srgbClr val="376092"/>
                </a:solidFill>
              </a:rPr>
              <a:t>IIa</a:t>
            </a:r>
            <a:r>
              <a:rPr lang="en-US" sz="1400" dirty="0">
                <a:solidFill>
                  <a:srgbClr val="376092"/>
                </a:solidFill>
              </a:rPr>
              <a:t>: How does the general public interact with your artifact? Who, how, when, and under what 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circumstances? Does this change during the day or seasons? Is it available to all, or restricted to a 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specific demographic? (250 words)</a:t>
            </a:r>
          </a:p>
          <a:p>
            <a:r>
              <a:rPr lang="en-US" sz="1400" dirty="0">
                <a:solidFill>
                  <a:srgbClr val="376092"/>
                </a:solidFill>
              </a:rPr>
              <a:t>+ </a:t>
            </a:r>
            <a:r>
              <a:rPr lang="en-US" sz="1400" dirty="0" err="1">
                <a:solidFill>
                  <a:srgbClr val="376092"/>
                </a:solidFill>
              </a:rPr>
              <a:t>IIb</a:t>
            </a:r>
            <a:r>
              <a:rPr lang="en-US" sz="1400" dirty="0">
                <a:solidFill>
                  <a:srgbClr val="376092"/>
                </a:solidFill>
              </a:rPr>
              <a:t>: Consider the functionality of your artifact (perceived/purported practical functions). Is there a 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discrepancy between this and the experience of the user? Can this be quantified? (250 words)</a:t>
            </a:r>
          </a:p>
          <a:p>
            <a:endParaRPr lang="en-US" sz="1400" dirty="0">
              <a:solidFill>
                <a:srgbClr val="376092"/>
              </a:solidFill>
            </a:endParaRPr>
          </a:p>
          <a:p>
            <a:r>
              <a:rPr lang="en-US" sz="1400" dirty="0">
                <a:solidFill>
                  <a:srgbClr val="376092"/>
                </a:solidFill>
              </a:rPr>
              <a:t>+ Section III: </a:t>
            </a:r>
            <a:r>
              <a:rPr lang="en-US" sz="1400" b="1" dirty="0">
                <a:solidFill>
                  <a:srgbClr val="376092"/>
                </a:solidFill>
              </a:rPr>
              <a:t>Analysis</a:t>
            </a:r>
            <a:r>
              <a:rPr lang="en-US" sz="1400" dirty="0">
                <a:solidFill>
                  <a:srgbClr val="376092"/>
                </a:solidFill>
              </a:rPr>
              <a:t> (500 words)</a:t>
            </a:r>
          </a:p>
          <a:p>
            <a:endParaRPr lang="en-US" sz="1400" dirty="0">
              <a:solidFill>
                <a:srgbClr val="376092"/>
              </a:solidFill>
            </a:endParaRPr>
          </a:p>
          <a:p>
            <a:r>
              <a:rPr lang="en-US" sz="1400" dirty="0">
                <a:solidFill>
                  <a:srgbClr val="376092"/>
                </a:solidFill>
              </a:rPr>
              <a:t>+ </a:t>
            </a:r>
            <a:r>
              <a:rPr lang="en-US" sz="1400" dirty="0" err="1">
                <a:solidFill>
                  <a:srgbClr val="376092"/>
                </a:solidFill>
              </a:rPr>
              <a:t>IIIa</a:t>
            </a:r>
            <a:r>
              <a:rPr lang="en-US" sz="1400" dirty="0">
                <a:solidFill>
                  <a:srgbClr val="376092"/>
                </a:solidFill>
              </a:rPr>
              <a:t>: Apply principles studied in DART 261/262 to justify your assessment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+ As a starting point, consider Dieter Rams' Ten Principles for Good Design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+ Consider durability of your artifact: both physical and emotional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+ Is your artifact healthy: physically, environmentally, socially?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+ Does it help the public in positive ways (not mere ornamentation)?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+ Is it responsive to human scale? Does it evoke a positive sentiment?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</a:t>
            </a:r>
          </a:p>
          <a:p>
            <a:r>
              <a:rPr lang="en-US" sz="1400" dirty="0">
                <a:solidFill>
                  <a:srgbClr val="376092"/>
                </a:solidFill>
              </a:rPr>
              <a:t>+ You must integrate a minimum of 3 sources from the course or elsewhere</a:t>
            </a:r>
            <a:endParaRPr lang="en-US" sz="1400" b="1" dirty="0">
              <a:solidFill>
                <a:srgbClr val="376092"/>
              </a:solidFill>
            </a:endParaRPr>
          </a:p>
        </p:txBody>
      </p:sp>
      <p:pic>
        <p:nvPicPr>
          <p:cNvPr id="7" name="Picture 6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9201" y="3350658"/>
            <a:ext cx="287999" cy="28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77918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main-graphic.png"/>
          <p:cNvPicPr>
            <a:picLocks noChangeAspect="1"/>
          </p:cNvPicPr>
          <p:nvPr/>
        </p:nvPicPr>
        <p:blipFill>
          <a:blip r:embed="rId2">
            <a:alphaModFix amt="11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7745" y="11758"/>
            <a:ext cx="6759773" cy="6858000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788380" y="6356350"/>
            <a:ext cx="2133600" cy="365125"/>
          </a:xfrm>
        </p:spPr>
        <p:txBody>
          <a:bodyPr/>
          <a:lstStyle/>
          <a:p>
            <a:fld id="{2066355A-084C-D24E-9AD2-7E4FC41EA627}" type="slidenum">
              <a:rPr lang="en-US" smtClean="0">
                <a:solidFill>
                  <a:srgbClr val="EF4623"/>
                </a:solidFill>
              </a:rPr>
              <a:t>14</a:t>
            </a:fld>
            <a:endParaRPr lang="en-US" dirty="0">
              <a:solidFill>
                <a:srgbClr val="EF4623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3624" y="452384"/>
            <a:ext cx="6593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week 8: flow: participatory design + pleasure</a:t>
            </a:r>
            <a:endParaRPr lang="en-US" dirty="0">
              <a:solidFill>
                <a:srgbClr val="376092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57200" y="855579"/>
            <a:ext cx="8820484" cy="0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63624" y="1042745"/>
            <a:ext cx="8379323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376092"/>
                </a:solidFill>
              </a:rPr>
              <a:t>+ Section IV: </a:t>
            </a:r>
            <a:r>
              <a:rPr lang="en-US" sz="1400" b="1" dirty="0">
                <a:solidFill>
                  <a:srgbClr val="376092"/>
                </a:solidFill>
              </a:rPr>
              <a:t>Proposal</a:t>
            </a:r>
            <a:r>
              <a:rPr lang="en-US" sz="1400" dirty="0">
                <a:solidFill>
                  <a:srgbClr val="376092"/>
                </a:solidFill>
              </a:rPr>
              <a:t> (400 words)</a:t>
            </a:r>
          </a:p>
          <a:p>
            <a:endParaRPr lang="en-US" sz="1400" dirty="0">
              <a:solidFill>
                <a:srgbClr val="376092"/>
              </a:solidFill>
            </a:endParaRPr>
          </a:p>
          <a:p>
            <a:r>
              <a:rPr lang="en-US" sz="1400" dirty="0">
                <a:solidFill>
                  <a:srgbClr val="376092"/>
                </a:solidFill>
              </a:rPr>
              <a:t>+ Propose a solution to rectify the problems identified in the analysis</a:t>
            </a:r>
          </a:p>
          <a:p>
            <a:r>
              <a:rPr lang="en-US" sz="1400" dirty="0">
                <a:solidFill>
                  <a:srgbClr val="376092"/>
                </a:solidFill>
              </a:rPr>
              <a:t>+ Provide sketches, diagrams, and a 400-word written description of the changes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+ This will lead up to Part 3 of the assignment, which will entail a 3-poster set</a:t>
            </a:r>
          </a:p>
          <a:p>
            <a:r>
              <a:rPr lang="en-US" sz="1400" dirty="0">
                <a:solidFill>
                  <a:srgbClr val="376092"/>
                </a:solidFill>
              </a:rPr>
              <a:t>+ You may wish to divide up the sections among your team members to make the most optimal use of 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your time/energies</a:t>
            </a:r>
          </a:p>
          <a:p>
            <a:endParaRPr lang="en-US" sz="1400" dirty="0">
              <a:solidFill>
                <a:srgbClr val="376092"/>
              </a:solidFill>
            </a:endParaRPr>
          </a:p>
          <a:p>
            <a:r>
              <a:rPr lang="en-US" sz="1400" dirty="0">
                <a:solidFill>
                  <a:srgbClr val="376092"/>
                </a:solidFill>
              </a:rPr>
              <a:t>+ Section V: </a:t>
            </a:r>
            <a:r>
              <a:rPr lang="en-US" sz="1400" b="1" dirty="0">
                <a:solidFill>
                  <a:srgbClr val="376092"/>
                </a:solidFill>
              </a:rPr>
              <a:t>Conclusion</a:t>
            </a:r>
            <a:r>
              <a:rPr lang="en-US" sz="1400" dirty="0">
                <a:solidFill>
                  <a:srgbClr val="376092"/>
                </a:solidFill>
              </a:rPr>
              <a:t> (100 words)</a:t>
            </a:r>
          </a:p>
          <a:p>
            <a:endParaRPr lang="en-US" sz="1400" dirty="0">
              <a:solidFill>
                <a:srgbClr val="376092"/>
              </a:solidFill>
            </a:endParaRPr>
          </a:p>
          <a:p>
            <a:r>
              <a:rPr lang="en-US" sz="1400" dirty="0">
                <a:solidFill>
                  <a:srgbClr val="376092"/>
                </a:solidFill>
              </a:rPr>
              <a:t>+ Succinctly describe your reasoning for the positive assessment</a:t>
            </a:r>
          </a:p>
          <a:p>
            <a:r>
              <a:rPr lang="en-US" sz="1400" dirty="0">
                <a:solidFill>
                  <a:srgbClr val="376092"/>
                </a:solidFill>
              </a:rPr>
              <a:t>+ How does it activate and reflect the culture of its time and place?</a:t>
            </a:r>
          </a:p>
          <a:p>
            <a:r>
              <a:rPr lang="en-US" sz="1400" dirty="0">
                <a:solidFill>
                  <a:srgbClr val="376092"/>
                </a:solidFill>
              </a:rPr>
              <a:t>+ If your artifact is historical, how does it function today?</a:t>
            </a:r>
          </a:p>
          <a:p>
            <a:endParaRPr lang="en-US" sz="1400" dirty="0">
              <a:solidFill>
                <a:srgbClr val="376092"/>
              </a:solidFill>
            </a:endParaRPr>
          </a:p>
          <a:p>
            <a:r>
              <a:rPr lang="en-US" sz="1400" dirty="0">
                <a:solidFill>
                  <a:srgbClr val="376092"/>
                </a:solidFill>
              </a:rPr>
              <a:t>+ </a:t>
            </a:r>
            <a:r>
              <a:rPr lang="en-US" sz="1400" b="1" dirty="0">
                <a:solidFill>
                  <a:srgbClr val="376092"/>
                </a:solidFill>
              </a:rPr>
              <a:t>Oral Presentation </a:t>
            </a:r>
            <a:r>
              <a:rPr lang="en-US" sz="1400" dirty="0">
                <a:solidFill>
                  <a:srgbClr val="376092"/>
                </a:solidFill>
              </a:rPr>
              <a:t>(Week 11/12)</a:t>
            </a:r>
          </a:p>
          <a:p>
            <a:endParaRPr lang="en-US" sz="1400" dirty="0">
              <a:solidFill>
                <a:srgbClr val="376092"/>
              </a:solidFill>
            </a:endParaRPr>
          </a:p>
          <a:p>
            <a:r>
              <a:rPr lang="en-US" sz="1400" dirty="0">
                <a:solidFill>
                  <a:srgbClr val="376092"/>
                </a:solidFill>
              </a:rPr>
              <a:t>+ Each team will present their research and proposals in 10-15-minute sessions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+ 5-minute (MAX!) video presentation, followed by Q&amp;A session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+ It is recommended that you use a video sharing site (YouTube, Vimeo, etc.) and provide a link</a:t>
            </a:r>
          </a:p>
          <a:p>
            <a:r>
              <a:rPr lang="en-US" sz="1400" b="1" dirty="0">
                <a:solidFill>
                  <a:srgbClr val="376092"/>
                </a:solidFill>
              </a:rPr>
              <a:t>     + All files MUST be uploaded to Moodle prior to the class session to expedite the process</a:t>
            </a:r>
          </a:p>
          <a:p>
            <a:r>
              <a:rPr lang="en-US" sz="1400" dirty="0">
                <a:solidFill>
                  <a:srgbClr val="376092"/>
                </a:solidFill>
              </a:rPr>
              <a:t>+ Order will be determined randomly</a:t>
            </a:r>
          </a:p>
          <a:p>
            <a:r>
              <a:rPr lang="en-US" sz="1400" dirty="0">
                <a:solidFill>
                  <a:srgbClr val="376092"/>
                </a:solidFill>
              </a:rPr>
              <a:t>+ You MUST attend all sessions</a:t>
            </a:r>
          </a:p>
        </p:txBody>
      </p:sp>
    </p:spTree>
    <p:extLst>
      <p:ext uri="{BB962C8B-B14F-4D97-AF65-F5344CB8AC3E}">
        <p14:creationId xmlns:p14="http://schemas.microsoft.com/office/powerpoint/2010/main" val="22258714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main-graphic.png"/>
          <p:cNvPicPr>
            <a:picLocks noChangeAspect="1"/>
          </p:cNvPicPr>
          <p:nvPr/>
        </p:nvPicPr>
        <p:blipFill>
          <a:blip r:embed="rId2">
            <a:alphaModFix amt="11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7745" y="11758"/>
            <a:ext cx="6759773" cy="6858000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788380" y="6356350"/>
            <a:ext cx="2133600" cy="365125"/>
          </a:xfrm>
        </p:spPr>
        <p:txBody>
          <a:bodyPr/>
          <a:lstStyle/>
          <a:p>
            <a:fld id="{2066355A-084C-D24E-9AD2-7E4FC41EA627}" type="slidenum">
              <a:rPr lang="en-US" smtClean="0">
                <a:solidFill>
                  <a:srgbClr val="EF4623"/>
                </a:solidFill>
              </a:rPr>
              <a:t>15</a:t>
            </a:fld>
            <a:endParaRPr lang="en-US" dirty="0">
              <a:solidFill>
                <a:srgbClr val="EF4623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3624" y="452384"/>
            <a:ext cx="6593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week 8: flow: participatory design + pleasure</a:t>
            </a:r>
            <a:endParaRPr lang="en-US" dirty="0">
              <a:solidFill>
                <a:srgbClr val="376092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57200" y="855579"/>
            <a:ext cx="8820484" cy="0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63624" y="1042745"/>
            <a:ext cx="837932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376092"/>
                </a:solidFill>
              </a:rPr>
              <a:t>+ Deliverables:</a:t>
            </a:r>
          </a:p>
          <a:p>
            <a:endParaRPr lang="en-US" sz="1400" dirty="0">
              <a:solidFill>
                <a:srgbClr val="376092"/>
              </a:solidFill>
            </a:endParaRPr>
          </a:p>
          <a:p>
            <a:r>
              <a:rPr lang="en-US" sz="1400" dirty="0">
                <a:solidFill>
                  <a:srgbClr val="376092"/>
                </a:solidFill>
              </a:rPr>
              <a:t>+ Approximate length: 2000 words, plus captions (PDF FORMAT ONLY)</a:t>
            </a:r>
          </a:p>
          <a:p>
            <a:r>
              <a:rPr lang="en-US" sz="1400" dirty="0">
                <a:solidFill>
                  <a:srgbClr val="376092"/>
                </a:solidFill>
              </a:rPr>
              <a:t>+ 5-minute video presentations, followed by </a:t>
            </a:r>
            <a:r>
              <a:rPr lang="en-US" sz="1400">
                <a:solidFill>
                  <a:srgbClr val="376092"/>
                </a:solidFill>
              </a:rPr>
              <a:t>10-minute discussion </a:t>
            </a:r>
            <a:r>
              <a:rPr lang="en-US" sz="1400" dirty="0">
                <a:solidFill>
                  <a:srgbClr val="376092"/>
                </a:solidFill>
              </a:rPr>
              <a:t>in week 11/12 (randomly selected)</a:t>
            </a:r>
          </a:p>
          <a:p>
            <a:r>
              <a:rPr lang="en-US" sz="1400" dirty="0">
                <a:solidFill>
                  <a:srgbClr val="376092"/>
                </a:solidFill>
              </a:rPr>
              <a:t>+ Photographs and captions should be integrated into the body of the text</a:t>
            </a:r>
          </a:p>
          <a:p>
            <a:r>
              <a:rPr lang="en-US" sz="1400" dirty="0">
                <a:solidFill>
                  <a:srgbClr val="376092"/>
                </a:solidFill>
              </a:rPr>
              <a:t>+ Upload one copy to the Moodle</a:t>
            </a:r>
            <a:endParaRPr lang="en-US" sz="1400" b="1" dirty="0">
              <a:solidFill>
                <a:srgbClr val="376092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2469090"/>
            <a:ext cx="6500264" cy="4103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68926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main-graphic.png"/>
          <p:cNvPicPr>
            <a:picLocks noChangeAspect="1"/>
          </p:cNvPicPr>
          <p:nvPr/>
        </p:nvPicPr>
        <p:blipFill>
          <a:blip r:embed="rId2">
            <a:alphaModFix amt="11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7745" y="11758"/>
            <a:ext cx="6759773" cy="6858000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788380" y="6356350"/>
            <a:ext cx="2133600" cy="365125"/>
          </a:xfrm>
        </p:spPr>
        <p:txBody>
          <a:bodyPr/>
          <a:lstStyle/>
          <a:p>
            <a:fld id="{2066355A-084C-D24E-9AD2-7E4FC41EA627}" type="slidenum">
              <a:rPr lang="en-US" smtClean="0">
                <a:solidFill>
                  <a:srgbClr val="EF4623"/>
                </a:solidFill>
              </a:rPr>
              <a:t>16</a:t>
            </a:fld>
            <a:endParaRPr lang="en-US" dirty="0">
              <a:solidFill>
                <a:srgbClr val="EF4623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3624" y="452384"/>
            <a:ext cx="6593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week 8: flow: participatory design + pleasure</a:t>
            </a:r>
            <a:endParaRPr lang="en-US" dirty="0">
              <a:solidFill>
                <a:srgbClr val="376092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57200" y="855579"/>
            <a:ext cx="8820484" cy="0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63624" y="1042745"/>
            <a:ext cx="8379323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376092"/>
                </a:solidFill>
              </a:rPr>
              <a:t>+ Ready, Set, Go!</a:t>
            </a:r>
          </a:p>
          <a:p>
            <a:endParaRPr lang="en-US" sz="1400" dirty="0">
              <a:solidFill>
                <a:srgbClr val="376092"/>
              </a:solidFill>
            </a:endParaRPr>
          </a:p>
          <a:p>
            <a:r>
              <a:rPr lang="en-US" sz="1400" dirty="0">
                <a:solidFill>
                  <a:srgbClr val="376092"/>
                </a:solidFill>
              </a:rPr>
              <a:t>+ For Next Week: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+ Read: </a:t>
            </a:r>
            <a:r>
              <a:rPr lang="en-US" sz="1400" dirty="0" err="1">
                <a:solidFill>
                  <a:srgbClr val="376092"/>
                </a:solidFill>
              </a:rPr>
              <a:t>Gaver</a:t>
            </a:r>
            <a:r>
              <a:rPr lang="en-US" sz="1400" dirty="0">
                <a:solidFill>
                  <a:srgbClr val="376092"/>
                </a:solidFill>
              </a:rPr>
              <a:t>, Bill. “Designing for Homo </a:t>
            </a:r>
            <a:r>
              <a:rPr lang="en-US" sz="1400" dirty="0" err="1">
                <a:solidFill>
                  <a:srgbClr val="376092"/>
                </a:solidFill>
              </a:rPr>
              <a:t>Ludens</a:t>
            </a:r>
            <a:r>
              <a:rPr lang="en-US" sz="1400">
                <a:solidFill>
                  <a:srgbClr val="376092"/>
                </a:solidFill>
              </a:rPr>
              <a:t>.” pp. 163-178</a:t>
            </a:r>
            <a:endParaRPr lang="en-US" sz="1400" dirty="0">
              <a:solidFill>
                <a:srgbClr val="376092"/>
              </a:solidFill>
            </a:endParaRPr>
          </a:p>
          <a:p>
            <a:endParaRPr lang="en-US" sz="1400" dirty="0">
              <a:solidFill>
                <a:srgbClr val="376092"/>
              </a:solidFill>
            </a:endParaRPr>
          </a:p>
          <a:p>
            <a:r>
              <a:rPr lang="en-US" sz="1400" dirty="0">
                <a:solidFill>
                  <a:srgbClr val="376092"/>
                </a:solidFill>
              </a:rPr>
              <a:t>+ Respond to Moodle Prompt: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+ Please post a summary of the tutorial session focused on developing/curating a  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     design exhibition. Upload your response to the week 8 Moodle forum.</a:t>
            </a:r>
          </a:p>
          <a:p>
            <a:endParaRPr lang="en-US" sz="1400" dirty="0">
              <a:solidFill>
                <a:srgbClr val="376092"/>
              </a:solidFill>
            </a:endParaRPr>
          </a:p>
          <a:p>
            <a:r>
              <a:rPr lang="en-US" sz="1400" dirty="0">
                <a:solidFill>
                  <a:srgbClr val="376092"/>
                </a:solidFill>
              </a:rPr>
              <a:t>+ Continue development and research on Part 2 of the </a:t>
            </a:r>
            <a:r>
              <a:rPr lang="en-US" sz="1400" i="1" dirty="0">
                <a:solidFill>
                  <a:srgbClr val="376092"/>
                </a:solidFill>
              </a:rPr>
              <a:t>Je me </a:t>
            </a:r>
            <a:r>
              <a:rPr lang="en-US" sz="1400" i="1" dirty="0" err="1">
                <a:solidFill>
                  <a:srgbClr val="376092"/>
                </a:solidFill>
              </a:rPr>
              <a:t>souviens</a:t>
            </a:r>
            <a:r>
              <a:rPr lang="en-US" sz="1400" i="1" dirty="0">
                <a:solidFill>
                  <a:srgbClr val="376092"/>
                </a:solidFill>
              </a:rPr>
              <a:t> </a:t>
            </a:r>
            <a:r>
              <a:rPr lang="en-US" sz="1400" dirty="0">
                <a:solidFill>
                  <a:srgbClr val="376092"/>
                </a:solidFill>
              </a:rPr>
              <a:t>assignment with your team</a:t>
            </a:r>
          </a:p>
          <a:p>
            <a:endParaRPr lang="en-US" sz="1400" dirty="0">
              <a:solidFill>
                <a:srgbClr val="376092"/>
              </a:solidFill>
            </a:endParaRPr>
          </a:p>
        </p:txBody>
      </p:sp>
      <p:pic>
        <p:nvPicPr>
          <p:cNvPr id="10" name="Picture 9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291" y="1636159"/>
            <a:ext cx="287999" cy="28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20443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main-graphic.png"/>
          <p:cNvPicPr>
            <a:picLocks noChangeAspect="1"/>
          </p:cNvPicPr>
          <p:nvPr/>
        </p:nvPicPr>
        <p:blipFill>
          <a:blip r:embed="rId2">
            <a:alphaModFix amt="11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7745" y="11758"/>
            <a:ext cx="6759773" cy="6858000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788380" y="6356350"/>
            <a:ext cx="2133600" cy="365125"/>
          </a:xfrm>
        </p:spPr>
        <p:txBody>
          <a:bodyPr/>
          <a:lstStyle/>
          <a:p>
            <a:fld id="{2066355A-084C-D24E-9AD2-7E4FC41EA627}" type="slidenum">
              <a:rPr lang="en-US" smtClean="0">
                <a:solidFill>
                  <a:srgbClr val="EF4623"/>
                </a:solidFill>
              </a:rPr>
              <a:t>2</a:t>
            </a:fld>
            <a:endParaRPr lang="en-US" dirty="0">
              <a:solidFill>
                <a:srgbClr val="EF4623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3624" y="452384"/>
            <a:ext cx="6593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week 8: flow: participatory design + pleasure</a:t>
            </a:r>
            <a:endParaRPr lang="en-US" dirty="0">
              <a:solidFill>
                <a:srgbClr val="376092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57200" y="855579"/>
            <a:ext cx="8820484" cy="0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63624" y="1042745"/>
            <a:ext cx="837932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376092"/>
                </a:solidFill>
              </a:rPr>
              <a:t>+ Class schedule:</a:t>
            </a:r>
          </a:p>
          <a:p>
            <a:endParaRPr lang="en-US" sz="1400" dirty="0">
              <a:solidFill>
                <a:srgbClr val="376092"/>
              </a:solidFill>
            </a:endParaRPr>
          </a:p>
          <a:p>
            <a:r>
              <a:rPr lang="en-US" sz="1400" dirty="0">
                <a:solidFill>
                  <a:srgbClr val="376092"/>
                </a:solidFill>
              </a:rPr>
              <a:t>+ Presentation: Creativity, Flow and the Everyday (~60:00)</a:t>
            </a:r>
          </a:p>
          <a:p>
            <a:endParaRPr lang="en-US" sz="1400" dirty="0">
              <a:solidFill>
                <a:srgbClr val="376092"/>
              </a:solidFill>
            </a:endParaRPr>
          </a:p>
          <a:p>
            <a:r>
              <a:rPr lang="en-US" sz="1400" dirty="0">
                <a:solidFill>
                  <a:srgbClr val="376092"/>
                </a:solidFill>
              </a:rPr>
              <a:t>+ 2019 National Design Triennial: Nature </a:t>
            </a:r>
          </a:p>
          <a:p>
            <a:endParaRPr lang="en-US" sz="1400" dirty="0">
              <a:solidFill>
                <a:srgbClr val="376092"/>
              </a:solidFill>
            </a:endParaRPr>
          </a:p>
          <a:p>
            <a:r>
              <a:rPr lang="en-US" sz="1400" dirty="0">
                <a:solidFill>
                  <a:srgbClr val="376092"/>
                </a:solidFill>
              </a:rPr>
              <a:t>+ Paola </a:t>
            </a:r>
            <a:r>
              <a:rPr lang="en-US" sz="1400" dirty="0" err="1">
                <a:solidFill>
                  <a:srgbClr val="376092"/>
                </a:solidFill>
              </a:rPr>
              <a:t>Antonelli</a:t>
            </a:r>
            <a:r>
              <a:rPr lang="en-US" sz="1400" dirty="0">
                <a:solidFill>
                  <a:srgbClr val="376092"/>
                </a:solidFill>
              </a:rPr>
              <a:t> describes what makes good design</a:t>
            </a:r>
          </a:p>
          <a:p>
            <a:endParaRPr lang="en-US" sz="1400" dirty="0">
              <a:solidFill>
                <a:srgbClr val="376092"/>
              </a:solidFill>
            </a:endParaRPr>
          </a:p>
          <a:p>
            <a:r>
              <a:rPr lang="en-US" sz="1400" dirty="0">
                <a:solidFill>
                  <a:srgbClr val="376092"/>
                </a:solidFill>
              </a:rPr>
              <a:t>+ Book review recommended for today, but due by the end of semester (Moodle)</a:t>
            </a:r>
          </a:p>
          <a:p>
            <a:endParaRPr lang="en-US" sz="1400" dirty="0">
              <a:solidFill>
                <a:srgbClr val="376092"/>
              </a:solidFill>
            </a:endParaRPr>
          </a:p>
        </p:txBody>
      </p:sp>
      <p:pic>
        <p:nvPicPr>
          <p:cNvPr id="7" name="Picture 6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9201" y="2303240"/>
            <a:ext cx="287999" cy="287999"/>
          </a:xfrm>
          <a:prstGeom prst="rect">
            <a:avLst/>
          </a:prstGeom>
        </p:spPr>
      </p:pic>
      <p:pic>
        <p:nvPicPr>
          <p:cNvPr id="10" name="Picture 9">
            <a:hlinkClick r:id="rId5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3439" y="1862992"/>
            <a:ext cx="287999" cy="28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25858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main-graphic.png"/>
          <p:cNvPicPr>
            <a:picLocks noChangeAspect="1"/>
          </p:cNvPicPr>
          <p:nvPr/>
        </p:nvPicPr>
        <p:blipFill>
          <a:blip r:embed="rId2">
            <a:alphaModFix amt="11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7745" y="11758"/>
            <a:ext cx="6759773" cy="6858000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788380" y="6356350"/>
            <a:ext cx="2133600" cy="365125"/>
          </a:xfrm>
        </p:spPr>
        <p:txBody>
          <a:bodyPr/>
          <a:lstStyle/>
          <a:p>
            <a:fld id="{2066355A-084C-D24E-9AD2-7E4FC41EA627}" type="slidenum">
              <a:rPr lang="en-US" smtClean="0">
                <a:solidFill>
                  <a:srgbClr val="EF4623"/>
                </a:solidFill>
              </a:rPr>
              <a:t>3</a:t>
            </a:fld>
            <a:endParaRPr lang="en-US" dirty="0">
              <a:solidFill>
                <a:srgbClr val="EF4623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3624" y="452384"/>
            <a:ext cx="6593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week 8: flow: participatory design + pleasure</a:t>
            </a:r>
            <a:endParaRPr lang="en-US" dirty="0">
              <a:solidFill>
                <a:srgbClr val="376092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57200" y="855579"/>
            <a:ext cx="8820484" cy="0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63624" y="1042745"/>
            <a:ext cx="8379323" cy="5478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376092"/>
                </a:solidFill>
              </a:rPr>
              <a:t>+ What Makes Designers So Brilliant, Special, Important, Irreplaceable (and Humble)?</a:t>
            </a:r>
          </a:p>
          <a:p>
            <a:endParaRPr lang="en-US" sz="1400" dirty="0">
              <a:solidFill>
                <a:srgbClr val="376092"/>
              </a:solidFill>
            </a:endParaRPr>
          </a:p>
          <a:p>
            <a:r>
              <a:rPr lang="en-US" sz="1400" dirty="0">
                <a:solidFill>
                  <a:srgbClr val="376092"/>
                </a:solidFill>
              </a:rPr>
              <a:t>+ Answer: Nothing and Everything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+ John </a:t>
            </a:r>
            <a:r>
              <a:rPr lang="en-US" sz="1400" dirty="0" err="1">
                <a:solidFill>
                  <a:srgbClr val="376092"/>
                </a:solidFill>
              </a:rPr>
              <a:t>Thackara</a:t>
            </a:r>
            <a:r>
              <a:rPr lang="en-US" sz="1400" dirty="0">
                <a:solidFill>
                  <a:srgbClr val="376092"/>
                </a:solidFill>
              </a:rPr>
              <a:t>: + "A better innovation approach is to switch attention from science dominated 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     futures to </a:t>
            </a:r>
            <a:r>
              <a:rPr lang="en-US" sz="1400" b="1" dirty="0">
                <a:solidFill>
                  <a:srgbClr val="376092"/>
                </a:solidFill>
              </a:rPr>
              <a:t>social fictions </a:t>
            </a:r>
            <a:r>
              <a:rPr lang="en-US" sz="1400" dirty="0">
                <a:solidFill>
                  <a:srgbClr val="376092"/>
                </a:solidFill>
              </a:rPr>
              <a:t>in which imagined new contexts enrich an otherwise familiar world. 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     Design scenarios are powerful innovation tools because they make a possible future familiar and 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     enable the participation of potential users in conceiving and shaping what they want."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+ </a:t>
            </a:r>
            <a:r>
              <a:rPr lang="en-US" sz="1400" dirty="0" err="1">
                <a:solidFill>
                  <a:srgbClr val="376092"/>
                </a:solidFill>
              </a:rPr>
              <a:t>Ezio</a:t>
            </a:r>
            <a:r>
              <a:rPr lang="en-US" sz="1400" dirty="0">
                <a:solidFill>
                  <a:srgbClr val="376092"/>
                </a:solidFill>
              </a:rPr>
              <a:t> </a:t>
            </a:r>
            <a:r>
              <a:rPr lang="en-US" sz="1400" dirty="0" err="1">
                <a:solidFill>
                  <a:srgbClr val="376092"/>
                </a:solidFill>
              </a:rPr>
              <a:t>Manzini</a:t>
            </a:r>
            <a:r>
              <a:rPr lang="en-US" sz="1400" b="1" dirty="0">
                <a:solidFill>
                  <a:srgbClr val="376092"/>
                </a:solidFill>
              </a:rPr>
              <a:t>: "disabling" versus "enabling" </a:t>
            </a:r>
            <a:r>
              <a:rPr lang="en-US" sz="1400" dirty="0">
                <a:solidFill>
                  <a:srgbClr val="376092"/>
                </a:solidFill>
              </a:rPr>
              <a:t>solutions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     + Self-service economy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     + </a:t>
            </a:r>
            <a:r>
              <a:rPr lang="en-US" sz="1400" dirty="0" err="1">
                <a:solidFill>
                  <a:srgbClr val="376092"/>
                </a:solidFill>
              </a:rPr>
              <a:t>Thackara</a:t>
            </a:r>
            <a:r>
              <a:rPr lang="en-US" sz="1400" dirty="0">
                <a:solidFill>
                  <a:srgbClr val="376092"/>
                </a:solidFill>
              </a:rPr>
              <a:t>: "What service designers refer to as sweet spots - instances in which real value is 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          created - occur at the intersection of latent social needs, open systems, smart consumers, 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          and smart companies."</a:t>
            </a:r>
          </a:p>
          <a:p>
            <a:endParaRPr lang="en-US" sz="1400" dirty="0">
              <a:solidFill>
                <a:srgbClr val="376092"/>
              </a:solidFill>
            </a:endParaRPr>
          </a:p>
          <a:p>
            <a:r>
              <a:rPr lang="en-US" sz="1400" dirty="0">
                <a:solidFill>
                  <a:srgbClr val="376092"/>
                </a:solidFill>
              </a:rPr>
              <a:t>+ Donald Norman: "We Are All Designers"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+ Survey of individuals' most loved and hated objects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     + </a:t>
            </a:r>
            <a:r>
              <a:rPr lang="en-US" sz="1400" dirty="0" err="1">
                <a:solidFill>
                  <a:srgbClr val="376092"/>
                </a:solidFill>
              </a:rPr>
              <a:t>Behavioural</a:t>
            </a:r>
            <a:r>
              <a:rPr lang="en-US" sz="1400" dirty="0">
                <a:solidFill>
                  <a:srgbClr val="376092"/>
                </a:solidFill>
              </a:rPr>
              <a:t>, aesthetic</a:t>
            </a:r>
            <a:r>
              <a:rPr lang="en-US" sz="1400" b="1" dirty="0">
                <a:solidFill>
                  <a:srgbClr val="376092"/>
                </a:solidFill>
              </a:rPr>
              <a:t>, reflective design </a:t>
            </a:r>
            <a:r>
              <a:rPr lang="en-US" sz="1400" dirty="0">
                <a:solidFill>
                  <a:srgbClr val="376092"/>
                </a:solidFill>
              </a:rPr>
              <a:t>(trust, service, fun)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          + "I still tell people about my experience, years ago, with the Austin Four Seasons Hotel. I 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               checked into my room to find a TV Guide on the bed, with a bookmark placed on the 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               current date."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          + "Something that puts a smile on my face every time I visit the site is that the logo on the 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               site 'Google' is like a little cartoon that changes 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               with relevance to something current. They 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               will have a little devil peeking through the O for 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               Halloween, or some snow caps on it 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               during winter. I just love that."</a:t>
            </a:r>
            <a:endParaRPr lang="en-US" sz="1400" i="1" dirty="0">
              <a:solidFill>
                <a:srgbClr val="376092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63946" y="5419823"/>
            <a:ext cx="3115503" cy="1354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2180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main-graphic.png"/>
          <p:cNvPicPr>
            <a:picLocks noChangeAspect="1"/>
          </p:cNvPicPr>
          <p:nvPr/>
        </p:nvPicPr>
        <p:blipFill>
          <a:blip r:embed="rId2">
            <a:alphaModFix amt="11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7745" y="11758"/>
            <a:ext cx="6759773" cy="6858000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788380" y="6356350"/>
            <a:ext cx="2133600" cy="365125"/>
          </a:xfrm>
        </p:spPr>
        <p:txBody>
          <a:bodyPr/>
          <a:lstStyle/>
          <a:p>
            <a:fld id="{2066355A-084C-D24E-9AD2-7E4FC41EA627}" type="slidenum">
              <a:rPr lang="en-US" smtClean="0">
                <a:solidFill>
                  <a:srgbClr val="EF4623"/>
                </a:solidFill>
              </a:rPr>
              <a:t>4</a:t>
            </a:fld>
            <a:endParaRPr lang="en-US" dirty="0">
              <a:solidFill>
                <a:srgbClr val="EF4623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3624" y="452384"/>
            <a:ext cx="6593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week 8: flow: participatory design + pleasure</a:t>
            </a:r>
            <a:endParaRPr lang="en-US" dirty="0">
              <a:solidFill>
                <a:srgbClr val="376092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57200" y="855579"/>
            <a:ext cx="8820484" cy="0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63624" y="1042745"/>
            <a:ext cx="8379323" cy="5262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376092"/>
                </a:solidFill>
              </a:rPr>
              <a:t>+ Donald Norman: "We Are All Designers"</a:t>
            </a:r>
          </a:p>
          <a:p>
            <a:endParaRPr lang="en-US" sz="1400" dirty="0">
              <a:solidFill>
                <a:srgbClr val="376092"/>
              </a:solidFill>
            </a:endParaRPr>
          </a:p>
          <a:p>
            <a:r>
              <a:rPr lang="en-US" sz="1400" dirty="0">
                <a:solidFill>
                  <a:srgbClr val="376092"/>
                </a:solidFill>
              </a:rPr>
              <a:t>+ Endearing Objects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+ "I love my espresso machine. Oddly not because of its ease-of-use (it hasn't got much!) but 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     because it makes great coffee when you know how. It requires skill and the successful 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     application of that skill is rewarding."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     + Lack of usability has reflective appeal</a:t>
            </a:r>
          </a:p>
          <a:p>
            <a:endParaRPr lang="en-US" sz="1400" dirty="0">
              <a:solidFill>
                <a:srgbClr val="376092"/>
              </a:solidFill>
            </a:endParaRPr>
          </a:p>
          <a:p>
            <a:r>
              <a:rPr lang="en-US" sz="1400" dirty="0">
                <a:solidFill>
                  <a:srgbClr val="376092"/>
                </a:solidFill>
              </a:rPr>
              <a:t>+ How can mass produced things have personal meaning?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+ "The attributes that make something personal are precisely the sorts of things 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     that cannot be designed ahead of time, especially in mass production."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     </a:t>
            </a:r>
          </a:p>
          <a:p>
            <a:r>
              <a:rPr lang="en-US" sz="1400" dirty="0">
                <a:solidFill>
                  <a:srgbClr val="376092"/>
                </a:solidFill>
              </a:rPr>
              <a:t>+ Customization: prescriptive, limited set of options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+ </a:t>
            </a:r>
            <a:r>
              <a:rPr lang="en-US" sz="1400" b="1" dirty="0">
                <a:solidFill>
                  <a:srgbClr val="376092"/>
                </a:solidFill>
              </a:rPr>
              <a:t>Mass customization</a:t>
            </a:r>
            <a:r>
              <a:rPr lang="en-US" sz="1400" dirty="0">
                <a:solidFill>
                  <a:srgbClr val="376092"/>
                </a:solidFill>
              </a:rPr>
              <a:t>: made-to-order using new technologies (body scanners, etc.)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     + Less waste and dead stock for manufacturers (just in time)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     + However, it is not possible to design a radically different form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+ These techniques can enhance functionality, but it doesn't guarantee emotional attachment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     + "Things do not become personal because we have selected some alternatives from a catalog 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          of choices. To make something personal means expressing some </a:t>
            </a:r>
            <a:r>
              <a:rPr lang="en-US" sz="1400" b="1" dirty="0">
                <a:solidFill>
                  <a:srgbClr val="376092"/>
                </a:solidFill>
              </a:rPr>
              <a:t>sense of ownership, of </a:t>
            </a:r>
          </a:p>
          <a:p>
            <a:r>
              <a:rPr lang="en-US" sz="1400" b="1" dirty="0">
                <a:solidFill>
                  <a:srgbClr val="376092"/>
                </a:solidFill>
              </a:rPr>
              <a:t>               pride</a:t>
            </a:r>
            <a:r>
              <a:rPr lang="en-US" sz="1400" dirty="0">
                <a:solidFill>
                  <a:srgbClr val="376092"/>
                </a:solidFill>
              </a:rPr>
              <a:t>. It means to have some individualistic touch."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     + Lived experience leads to attachment (i.e. a building changes as tenants arrange furniture, 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          move out, and are replaced by new occupants)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     + "The trick is to make objects that degrade gracefully, growing old along with their owners in a 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          personal and pleasurable manner."</a:t>
            </a:r>
            <a:endParaRPr lang="en-US" sz="1400" i="1" dirty="0">
              <a:solidFill>
                <a:srgbClr val="376092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53652" y="2243667"/>
            <a:ext cx="1890348" cy="2224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29129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main-graphic.png"/>
          <p:cNvPicPr>
            <a:picLocks noChangeAspect="1"/>
          </p:cNvPicPr>
          <p:nvPr/>
        </p:nvPicPr>
        <p:blipFill>
          <a:blip r:embed="rId2">
            <a:alphaModFix amt="11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7745" y="11758"/>
            <a:ext cx="6759773" cy="6858000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788380" y="6356350"/>
            <a:ext cx="2133600" cy="365125"/>
          </a:xfrm>
        </p:spPr>
        <p:txBody>
          <a:bodyPr/>
          <a:lstStyle/>
          <a:p>
            <a:fld id="{2066355A-084C-D24E-9AD2-7E4FC41EA627}" type="slidenum">
              <a:rPr lang="en-US" smtClean="0">
                <a:solidFill>
                  <a:srgbClr val="EF4623"/>
                </a:solidFill>
              </a:rPr>
              <a:t>5</a:t>
            </a:fld>
            <a:endParaRPr lang="en-US" dirty="0">
              <a:solidFill>
                <a:srgbClr val="EF4623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3624" y="452384"/>
            <a:ext cx="6593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week 8: flow: participatory design + pleasure</a:t>
            </a:r>
            <a:endParaRPr lang="en-US" dirty="0">
              <a:solidFill>
                <a:srgbClr val="376092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57200" y="855579"/>
            <a:ext cx="8820484" cy="0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63624" y="1042745"/>
            <a:ext cx="8379323" cy="5909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376092"/>
                </a:solidFill>
              </a:rPr>
              <a:t>+ Donald Norman: "We Are All Designers"</a:t>
            </a:r>
          </a:p>
          <a:p>
            <a:endParaRPr lang="en-US" sz="1400" dirty="0">
              <a:solidFill>
                <a:srgbClr val="376092"/>
              </a:solidFill>
            </a:endParaRPr>
          </a:p>
          <a:p>
            <a:r>
              <a:rPr lang="en-US" sz="1400" dirty="0">
                <a:solidFill>
                  <a:srgbClr val="376092"/>
                </a:solidFill>
              </a:rPr>
              <a:t>+ Approaches to Customization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+ </a:t>
            </a:r>
            <a:r>
              <a:rPr lang="en-US" sz="1400" b="1" dirty="0">
                <a:solidFill>
                  <a:srgbClr val="376092"/>
                </a:solidFill>
              </a:rPr>
              <a:t>Live with it</a:t>
            </a:r>
            <a:r>
              <a:rPr lang="en-US" sz="1400" dirty="0">
                <a:solidFill>
                  <a:srgbClr val="376092"/>
                </a:solidFill>
              </a:rPr>
              <a:t>: not optimal experience, but low cost justifies the difficulties and frustrations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+ </a:t>
            </a:r>
            <a:r>
              <a:rPr lang="en-US" sz="1400" b="1" dirty="0">
                <a:solidFill>
                  <a:srgbClr val="376092"/>
                </a:solidFill>
              </a:rPr>
              <a:t>Customize</a:t>
            </a:r>
            <a:r>
              <a:rPr lang="en-US" sz="1400" dirty="0">
                <a:solidFill>
                  <a:srgbClr val="376092"/>
                </a:solidFill>
              </a:rPr>
              <a:t>: flexible design to allow adaptation; too many options add unnecessary complexity 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     (i.e. software preferences)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     + Customize the use (i.e. customize a piece of furniture through placement and use, not the 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          object itself)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+ </a:t>
            </a:r>
            <a:r>
              <a:rPr lang="en-US" sz="1400" b="1" dirty="0">
                <a:solidFill>
                  <a:srgbClr val="376092"/>
                </a:solidFill>
              </a:rPr>
              <a:t>Customized mass production</a:t>
            </a:r>
            <a:r>
              <a:rPr lang="en-US" sz="1400" dirty="0">
                <a:solidFill>
                  <a:srgbClr val="376092"/>
                </a:solidFill>
              </a:rPr>
              <a:t>: manufactured to order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+ </a:t>
            </a:r>
            <a:r>
              <a:rPr lang="en-US" sz="1400" b="1" dirty="0">
                <a:solidFill>
                  <a:srgbClr val="376092"/>
                </a:solidFill>
              </a:rPr>
              <a:t>Design our own products</a:t>
            </a:r>
            <a:r>
              <a:rPr lang="en-US" sz="1400" dirty="0">
                <a:solidFill>
                  <a:srgbClr val="376092"/>
                </a:solidFill>
              </a:rPr>
              <a:t>: revert to "old days" of self-production or local craftsperson 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     (</a:t>
            </a:r>
            <a:r>
              <a:rPr lang="en-US" sz="1400" dirty="0" err="1">
                <a:solidFill>
                  <a:srgbClr val="376092"/>
                </a:solidFill>
              </a:rPr>
              <a:t>Shapeways</a:t>
            </a:r>
            <a:r>
              <a:rPr lang="en-US" sz="1400" dirty="0">
                <a:solidFill>
                  <a:srgbClr val="376092"/>
                </a:solidFill>
              </a:rPr>
              <a:t>, </a:t>
            </a:r>
            <a:r>
              <a:rPr lang="en-US" sz="1400" dirty="0" err="1">
                <a:solidFill>
                  <a:srgbClr val="376092"/>
                </a:solidFill>
              </a:rPr>
              <a:t>Spoonflower</a:t>
            </a:r>
            <a:r>
              <a:rPr lang="en-US" sz="1400" dirty="0">
                <a:solidFill>
                  <a:srgbClr val="376092"/>
                </a:solidFill>
              </a:rPr>
              <a:t>, Lulu, etc.)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+ </a:t>
            </a:r>
            <a:r>
              <a:rPr lang="en-US" sz="1400" b="1" dirty="0">
                <a:solidFill>
                  <a:srgbClr val="376092"/>
                </a:solidFill>
              </a:rPr>
              <a:t>Modify purchased products</a:t>
            </a:r>
            <a:r>
              <a:rPr lang="en-US" sz="1400" dirty="0">
                <a:solidFill>
                  <a:srgbClr val="376092"/>
                </a:solidFill>
              </a:rPr>
              <a:t>: unique personal expression 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     (cars, clothing, </a:t>
            </a:r>
            <a:r>
              <a:rPr lang="en-US" sz="1400" dirty="0" err="1">
                <a:solidFill>
                  <a:srgbClr val="376092"/>
                </a:solidFill>
              </a:rPr>
              <a:t>Dunny</a:t>
            </a:r>
            <a:r>
              <a:rPr lang="en-US" sz="1400" dirty="0">
                <a:solidFill>
                  <a:srgbClr val="376092"/>
                </a:solidFill>
              </a:rPr>
              <a:t>, etc.) </a:t>
            </a:r>
          </a:p>
          <a:p>
            <a:endParaRPr lang="en-US" sz="1400" dirty="0">
              <a:solidFill>
                <a:srgbClr val="376092"/>
              </a:solidFill>
            </a:endParaRPr>
          </a:p>
          <a:p>
            <a:r>
              <a:rPr lang="en-US" sz="1400" dirty="0">
                <a:solidFill>
                  <a:srgbClr val="376092"/>
                </a:solidFill>
              </a:rPr>
              <a:t>+ We Are All Designers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+ Steve Harrison and Paul </a:t>
            </a:r>
            <a:r>
              <a:rPr lang="en-US" sz="1400" dirty="0" err="1">
                <a:solidFill>
                  <a:srgbClr val="376092"/>
                </a:solidFill>
              </a:rPr>
              <a:t>Dourish</a:t>
            </a:r>
            <a:r>
              <a:rPr lang="en-US" sz="1400" dirty="0">
                <a:solidFill>
                  <a:srgbClr val="376092"/>
                </a:solidFill>
              </a:rPr>
              <a:t>: "A space can only be made into a place 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     by its occupants. The best that the designer can do is 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     </a:t>
            </a:r>
            <a:r>
              <a:rPr lang="en-US" sz="1400" b="1" dirty="0">
                <a:solidFill>
                  <a:srgbClr val="376092"/>
                </a:solidFill>
              </a:rPr>
              <a:t>put the tools into their hands</a:t>
            </a:r>
            <a:r>
              <a:rPr lang="en-US" sz="1400" dirty="0">
                <a:solidFill>
                  <a:srgbClr val="376092"/>
                </a:solidFill>
              </a:rPr>
              <a:t>."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+ We modify our environments to suit our needs: select, purchase, arrange, 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     restructure, replace, discard, etc.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     + This process of transformation gives control over the anonymous, generic items of 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          mass-production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+ "The best kind of design isn't necessarily an object, a space, or a structure: it's </a:t>
            </a:r>
            <a:r>
              <a:rPr lang="en-US" sz="1400" b="1" dirty="0">
                <a:solidFill>
                  <a:srgbClr val="376092"/>
                </a:solidFill>
              </a:rPr>
              <a:t>a process -</a:t>
            </a:r>
          </a:p>
          <a:p>
            <a:r>
              <a:rPr lang="en-US" sz="1400" b="1" dirty="0">
                <a:solidFill>
                  <a:srgbClr val="376092"/>
                </a:solidFill>
              </a:rPr>
              <a:t>          dynamic and adaptable</a:t>
            </a:r>
            <a:r>
              <a:rPr lang="en-US" sz="1400" dirty="0">
                <a:solidFill>
                  <a:srgbClr val="376092"/>
                </a:solidFill>
              </a:rPr>
              <a:t>. Many a college student has made a desk by placing a flat-sided door </a:t>
            </a:r>
            <a:br>
              <a:rPr lang="en-US" sz="1400" dirty="0">
                <a:solidFill>
                  <a:srgbClr val="376092"/>
                </a:solidFill>
              </a:rPr>
            </a:br>
            <a:r>
              <a:rPr lang="en-US" sz="1400" dirty="0">
                <a:solidFill>
                  <a:srgbClr val="376092"/>
                </a:solidFill>
              </a:rPr>
              <a:t>          on top of two filing cabinets. Boxes become chairs and book cases. Bricks and wood make </a:t>
            </a:r>
            <a:br>
              <a:rPr lang="en-US" sz="1400" dirty="0">
                <a:solidFill>
                  <a:srgbClr val="376092"/>
                </a:solidFill>
              </a:rPr>
            </a:br>
            <a:r>
              <a:rPr lang="en-US" sz="1400" dirty="0">
                <a:solidFill>
                  <a:srgbClr val="376092"/>
                </a:solidFill>
              </a:rPr>
              <a:t>          shelves. Rugs become wall hangings. The best designs are the ones we create for ourselves."</a:t>
            </a:r>
            <a:endParaRPr lang="en-US" sz="1400" i="1" dirty="0">
              <a:solidFill>
                <a:srgbClr val="376092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91146" y="3291417"/>
            <a:ext cx="2486537" cy="1820333"/>
          </a:xfrm>
          <a:prstGeom prst="rect">
            <a:avLst/>
          </a:prstGeom>
        </p:spPr>
      </p:pic>
      <p:pic>
        <p:nvPicPr>
          <p:cNvPr id="10" name="Picture 9">
            <a:hlinkClick r:id="rId4"/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3439" y="2910410"/>
            <a:ext cx="287999" cy="287999"/>
          </a:xfrm>
          <a:prstGeom prst="rect">
            <a:avLst/>
          </a:prstGeom>
        </p:spPr>
      </p:pic>
      <p:pic>
        <p:nvPicPr>
          <p:cNvPr id="11" name="Picture 10">
            <a:hlinkClick r:id="rId6"/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9920" y="2914648"/>
            <a:ext cx="287999" cy="287999"/>
          </a:xfrm>
          <a:prstGeom prst="rect">
            <a:avLst/>
          </a:prstGeom>
        </p:spPr>
      </p:pic>
      <p:pic>
        <p:nvPicPr>
          <p:cNvPr id="12" name="Picture 11">
            <a:hlinkClick r:id="rId7"/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0503" y="3136891"/>
            <a:ext cx="287999" cy="287999"/>
          </a:xfrm>
          <a:prstGeom prst="rect">
            <a:avLst/>
          </a:prstGeom>
        </p:spPr>
      </p:pic>
      <p:pic>
        <p:nvPicPr>
          <p:cNvPr id="13" name="Picture 12">
            <a:hlinkClick r:id="rId8"/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1669" y="3380300"/>
            <a:ext cx="287999" cy="28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87688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main-graphic.png"/>
          <p:cNvPicPr>
            <a:picLocks noChangeAspect="1"/>
          </p:cNvPicPr>
          <p:nvPr/>
        </p:nvPicPr>
        <p:blipFill>
          <a:blip r:embed="rId2">
            <a:alphaModFix amt="11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7745" y="11758"/>
            <a:ext cx="6759773" cy="6858000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788380" y="6356350"/>
            <a:ext cx="2133600" cy="365125"/>
          </a:xfrm>
        </p:spPr>
        <p:txBody>
          <a:bodyPr/>
          <a:lstStyle/>
          <a:p>
            <a:fld id="{2066355A-084C-D24E-9AD2-7E4FC41EA627}" type="slidenum">
              <a:rPr lang="en-US" smtClean="0">
                <a:solidFill>
                  <a:srgbClr val="EF4623"/>
                </a:solidFill>
              </a:rPr>
              <a:t>6</a:t>
            </a:fld>
            <a:endParaRPr lang="en-US" dirty="0">
              <a:solidFill>
                <a:srgbClr val="EF4623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3624" y="452384"/>
            <a:ext cx="6593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week 8: flow: participatory design + pleasure</a:t>
            </a:r>
            <a:endParaRPr lang="en-US" dirty="0">
              <a:solidFill>
                <a:srgbClr val="376092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57200" y="855579"/>
            <a:ext cx="8820484" cy="0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63624" y="1042745"/>
            <a:ext cx="8379323" cy="5262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376092"/>
                </a:solidFill>
              </a:rPr>
              <a:t>+ Ellen Lupton: </a:t>
            </a:r>
            <a:r>
              <a:rPr lang="en-US" sz="1400" i="1" dirty="0">
                <a:solidFill>
                  <a:srgbClr val="376092"/>
                </a:solidFill>
              </a:rPr>
              <a:t>Design Your Life </a:t>
            </a:r>
            <a:r>
              <a:rPr lang="en-US" sz="1400" dirty="0">
                <a:solidFill>
                  <a:srgbClr val="376092"/>
                </a:solidFill>
              </a:rPr>
              <a:t>(35:00)</a:t>
            </a:r>
          </a:p>
          <a:p>
            <a:endParaRPr lang="en-US" sz="1400" dirty="0">
              <a:solidFill>
                <a:srgbClr val="376092"/>
              </a:solidFill>
            </a:endParaRPr>
          </a:p>
          <a:p>
            <a:endParaRPr lang="en-US" sz="1400" dirty="0">
              <a:solidFill>
                <a:srgbClr val="376092"/>
              </a:solidFill>
            </a:endParaRPr>
          </a:p>
          <a:p>
            <a:endParaRPr lang="en-US" sz="1400" dirty="0">
              <a:solidFill>
                <a:srgbClr val="376092"/>
              </a:solidFill>
            </a:endParaRPr>
          </a:p>
          <a:p>
            <a:endParaRPr lang="en-US" sz="1400" dirty="0">
              <a:solidFill>
                <a:srgbClr val="376092"/>
              </a:solidFill>
            </a:endParaRPr>
          </a:p>
          <a:p>
            <a:endParaRPr lang="en-US" sz="1400" dirty="0">
              <a:solidFill>
                <a:srgbClr val="376092"/>
              </a:solidFill>
            </a:endParaRPr>
          </a:p>
          <a:p>
            <a:endParaRPr lang="en-US" sz="1400" dirty="0">
              <a:solidFill>
                <a:srgbClr val="376092"/>
              </a:solidFill>
            </a:endParaRPr>
          </a:p>
          <a:p>
            <a:endParaRPr lang="en-US" sz="1400" dirty="0">
              <a:solidFill>
                <a:srgbClr val="376092"/>
              </a:solidFill>
            </a:endParaRPr>
          </a:p>
          <a:p>
            <a:endParaRPr lang="en-US" sz="1400" dirty="0">
              <a:solidFill>
                <a:srgbClr val="376092"/>
              </a:solidFill>
            </a:endParaRPr>
          </a:p>
          <a:p>
            <a:endParaRPr lang="en-US" sz="1400" dirty="0">
              <a:solidFill>
                <a:srgbClr val="376092"/>
              </a:solidFill>
            </a:endParaRPr>
          </a:p>
          <a:p>
            <a:endParaRPr lang="en-US" sz="1400" dirty="0">
              <a:solidFill>
                <a:srgbClr val="376092"/>
              </a:solidFill>
            </a:endParaRPr>
          </a:p>
          <a:p>
            <a:endParaRPr lang="en-US" sz="1400" dirty="0">
              <a:solidFill>
                <a:srgbClr val="376092"/>
              </a:solidFill>
            </a:endParaRPr>
          </a:p>
          <a:p>
            <a:endParaRPr lang="en-US" sz="1400" dirty="0">
              <a:solidFill>
                <a:srgbClr val="376092"/>
              </a:solidFill>
            </a:endParaRPr>
          </a:p>
          <a:p>
            <a:endParaRPr lang="en-US" sz="1400" dirty="0">
              <a:solidFill>
                <a:srgbClr val="376092"/>
              </a:solidFill>
            </a:endParaRPr>
          </a:p>
          <a:p>
            <a:endParaRPr lang="en-US" sz="1400" dirty="0">
              <a:solidFill>
                <a:srgbClr val="376092"/>
              </a:solidFill>
            </a:endParaRPr>
          </a:p>
          <a:p>
            <a:endParaRPr lang="en-US" sz="1400" dirty="0">
              <a:solidFill>
                <a:srgbClr val="376092"/>
              </a:solidFill>
            </a:endParaRPr>
          </a:p>
          <a:p>
            <a:endParaRPr lang="en-US" sz="1400" dirty="0">
              <a:solidFill>
                <a:srgbClr val="376092"/>
              </a:solidFill>
            </a:endParaRPr>
          </a:p>
          <a:p>
            <a:endParaRPr lang="en-US" sz="1400" dirty="0">
              <a:solidFill>
                <a:srgbClr val="376092"/>
              </a:solidFill>
            </a:endParaRPr>
          </a:p>
          <a:p>
            <a:endParaRPr lang="en-US" sz="1400" dirty="0">
              <a:solidFill>
                <a:srgbClr val="376092"/>
              </a:solidFill>
            </a:endParaRPr>
          </a:p>
          <a:p>
            <a:r>
              <a:rPr lang="en-US" sz="1400" dirty="0">
                <a:solidFill>
                  <a:srgbClr val="376092"/>
                </a:solidFill>
              </a:rPr>
              <a:t>+ Donald Norman: "Professional designers can make things that are attractive and that work well. 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They can create beautiful products that we fall in love with at first sight. They can create products 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that fulfill our needs, that are easy to understand, easy to use, and that work just the way we want 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them to. Pleasurable to behold, pleasurable to use. </a:t>
            </a:r>
            <a:r>
              <a:rPr lang="en-US" sz="1400" b="1" dirty="0">
                <a:solidFill>
                  <a:srgbClr val="376092"/>
                </a:solidFill>
              </a:rPr>
              <a:t>But they cannot make something personal, </a:t>
            </a:r>
          </a:p>
          <a:p>
            <a:r>
              <a:rPr lang="en-US" sz="1400" b="1" dirty="0">
                <a:solidFill>
                  <a:srgbClr val="376092"/>
                </a:solidFill>
              </a:rPr>
              <a:t>     make something we bond to</a:t>
            </a:r>
            <a:r>
              <a:rPr lang="en-US" sz="1400" dirty="0">
                <a:solidFill>
                  <a:srgbClr val="376092"/>
                </a:solidFill>
              </a:rPr>
              <a:t>. Nobody can do that for us: we must do it for ourselves."</a:t>
            </a:r>
            <a:endParaRPr lang="en-US" sz="1400" i="1" dirty="0">
              <a:solidFill>
                <a:srgbClr val="376092"/>
              </a:solidFill>
            </a:endParaRPr>
          </a:p>
        </p:txBody>
      </p:sp>
      <p:pic>
        <p:nvPicPr>
          <p:cNvPr id="10" name="Picture 9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9201" y="1021725"/>
            <a:ext cx="287999" cy="28799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9200" y="1439333"/>
            <a:ext cx="5387049" cy="3734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63748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main-graphic.png"/>
          <p:cNvPicPr>
            <a:picLocks noChangeAspect="1"/>
          </p:cNvPicPr>
          <p:nvPr/>
        </p:nvPicPr>
        <p:blipFill>
          <a:blip r:embed="rId2">
            <a:alphaModFix amt="11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7745" y="11758"/>
            <a:ext cx="6759773" cy="6858000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788380" y="6356350"/>
            <a:ext cx="2133600" cy="365125"/>
          </a:xfrm>
        </p:spPr>
        <p:txBody>
          <a:bodyPr/>
          <a:lstStyle/>
          <a:p>
            <a:fld id="{2066355A-084C-D24E-9AD2-7E4FC41EA627}" type="slidenum">
              <a:rPr lang="en-US" smtClean="0">
                <a:solidFill>
                  <a:srgbClr val="EF4623"/>
                </a:solidFill>
              </a:rPr>
              <a:t>7</a:t>
            </a:fld>
            <a:endParaRPr lang="en-US" dirty="0">
              <a:solidFill>
                <a:srgbClr val="EF4623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3624" y="452384"/>
            <a:ext cx="6593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week 8: flow: participatory design + pleasure</a:t>
            </a:r>
            <a:endParaRPr lang="en-US" dirty="0">
              <a:solidFill>
                <a:srgbClr val="376092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57200" y="855579"/>
            <a:ext cx="8820484" cy="0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63624" y="1042745"/>
            <a:ext cx="8379323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376092"/>
                </a:solidFill>
              </a:rPr>
              <a:t>+ John </a:t>
            </a:r>
            <a:r>
              <a:rPr lang="en-US" sz="1400" dirty="0" err="1">
                <a:solidFill>
                  <a:srgbClr val="376092"/>
                </a:solidFill>
              </a:rPr>
              <a:t>Thackara</a:t>
            </a:r>
            <a:r>
              <a:rPr lang="en-US" sz="1400" dirty="0">
                <a:solidFill>
                  <a:srgbClr val="376092"/>
                </a:solidFill>
              </a:rPr>
              <a:t>: </a:t>
            </a:r>
            <a:r>
              <a:rPr lang="en-US" sz="1400" i="1" dirty="0">
                <a:solidFill>
                  <a:srgbClr val="376092"/>
                </a:solidFill>
              </a:rPr>
              <a:t>Flow </a:t>
            </a:r>
          </a:p>
          <a:p>
            <a:endParaRPr lang="en-US" sz="1400" dirty="0">
              <a:solidFill>
                <a:srgbClr val="376092"/>
              </a:solidFill>
            </a:endParaRPr>
          </a:p>
          <a:p>
            <a:r>
              <a:rPr lang="en-US" sz="1400" dirty="0">
                <a:solidFill>
                  <a:srgbClr val="376092"/>
                </a:solidFill>
              </a:rPr>
              <a:t>+ How can we design systems, artifacts and experiences to facilitate flow in everyday life?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+ Maximize relationship between </a:t>
            </a:r>
            <a:r>
              <a:rPr lang="en-US" sz="1400" b="1" dirty="0">
                <a:solidFill>
                  <a:srgbClr val="376092"/>
                </a:solidFill>
              </a:rPr>
              <a:t>skills/challenges, control/arousal, spontaneous/familiar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+ Create active engagement and a positive sentiment</a:t>
            </a:r>
            <a:endParaRPr lang="en-US" sz="1400" i="1" dirty="0">
              <a:solidFill>
                <a:srgbClr val="376092"/>
              </a:solidFill>
            </a:endParaRPr>
          </a:p>
          <a:p>
            <a:endParaRPr lang="en-US" sz="1400" dirty="0">
              <a:solidFill>
                <a:srgbClr val="376092"/>
              </a:solidFill>
            </a:endParaRPr>
          </a:p>
          <a:p>
            <a:r>
              <a:rPr lang="en-US" sz="1400" dirty="0">
                <a:solidFill>
                  <a:srgbClr val="376092"/>
                </a:solidFill>
              </a:rPr>
              <a:t>+ Complex Systems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+ "The Catalan economist Manuel Castells describes the modern world as a 'space of flows' - flows 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     of people, capital, information, technology, images, sounds, and symbols. 'Flows are not just 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     one element of social organization,' says Castells, 'they are the expression of the processes 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     dominating our economic, social and symbolic life.'"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+ Design in a complex world: involves redesign of the space of flows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     + Focus on how things work, rather than what they look like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+ Theodor </a:t>
            </a:r>
            <a:r>
              <a:rPr lang="en-US" sz="1400" dirty="0" err="1">
                <a:solidFill>
                  <a:srgbClr val="376092"/>
                </a:solidFill>
              </a:rPr>
              <a:t>Zeldin</a:t>
            </a:r>
            <a:r>
              <a:rPr lang="en-US" sz="1400" dirty="0">
                <a:solidFill>
                  <a:srgbClr val="376092"/>
                </a:solidFill>
              </a:rPr>
              <a:t>: Our age is one in which </a:t>
            </a:r>
            <a:r>
              <a:rPr lang="en-US" sz="1400" b="1" dirty="0">
                <a:solidFill>
                  <a:srgbClr val="376092"/>
                </a:solidFill>
              </a:rPr>
              <a:t>"deliberation replaces specification"</a:t>
            </a:r>
          </a:p>
          <a:p>
            <a:endParaRPr lang="en-US" sz="1400" dirty="0">
              <a:solidFill>
                <a:srgbClr val="376092"/>
              </a:solidFill>
            </a:endParaRPr>
          </a:p>
          <a:p>
            <a:r>
              <a:rPr lang="en-US" sz="1400" dirty="0">
                <a:solidFill>
                  <a:srgbClr val="376092"/>
                </a:solidFill>
              </a:rPr>
              <a:t>+ Seven Design Frameworks: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+ From blueprint and plan to sense and respond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+ From high concept to deep context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+ From top-down design to seeding edge effects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+ From blank sheets of paper to smart recombination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+ From science fiction to social fiction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+ From designing for people to designing with us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+ From design as project to design as service</a:t>
            </a:r>
            <a:endParaRPr lang="en-US" sz="1400" i="1" dirty="0">
              <a:solidFill>
                <a:srgbClr val="376092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21250" y="4161006"/>
            <a:ext cx="3007782" cy="2938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9421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main-graphic.png"/>
          <p:cNvPicPr>
            <a:picLocks noChangeAspect="1"/>
          </p:cNvPicPr>
          <p:nvPr/>
        </p:nvPicPr>
        <p:blipFill>
          <a:blip r:embed="rId2">
            <a:alphaModFix amt="11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7745" y="11758"/>
            <a:ext cx="6759773" cy="6858000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788380" y="6356350"/>
            <a:ext cx="2133600" cy="365125"/>
          </a:xfrm>
        </p:spPr>
        <p:txBody>
          <a:bodyPr/>
          <a:lstStyle/>
          <a:p>
            <a:fld id="{2066355A-084C-D24E-9AD2-7E4FC41EA627}" type="slidenum">
              <a:rPr lang="en-US" smtClean="0">
                <a:solidFill>
                  <a:srgbClr val="EF4623"/>
                </a:solidFill>
              </a:rPr>
              <a:t>8</a:t>
            </a:fld>
            <a:endParaRPr lang="en-US" dirty="0">
              <a:solidFill>
                <a:srgbClr val="EF4623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3624" y="452384"/>
            <a:ext cx="6593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week 8: flow: participatory design + pleasure</a:t>
            </a:r>
            <a:endParaRPr lang="en-US" dirty="0">
              <a:solidFill>
                <a:srgbClr val="376092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57200" y="855579"/>
            <a:ext cx="8820484" cy="0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63624" y="1042745"/>
            <a:ext cx="8379323" cy="5047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376092"/>
                </a:solidFill>
              </a:rPr>
              <a:t>+ John </a:t>
            </a:r>
            <a:r>
              <a:rPr lang="en-US" sz="1400" dirty="0" err="1">
                <a:solidFill>
                  <a:srgbClr val="376092"/>
                </a:solidFill>
              </a:rPr>
              <a:t>Thackara</a:t>
            </a:r>
            <a:r>
              <a:rPr lang="en-US" sz="1400" dirty="0">
                <a:solidFill>
                  <a:srgbClr val="376092"/>
                </a:solidFill>
              </a:rPr>
              <a:t>: </a:t>
            </a:r>
            <a:r>
              <a:rPr lang="en-US" sz="1400" i="1" dirty="0">
                <a:solidFill>
                  <a:srgbClr val="376092"/>
                </a:solidFill>
              </a:rPr>
              <a:t>Flow </a:t>
            </a:r>
          </a:p>
          <a:p>
            <a:endParaRPr lang="en-US" sz="1400" dirty="0">
              <a:solidFill>
                <a:srgbClr val="376092"/>
              </a:solidFill>
            </a:endParaRPr>
          </a:p>
          <a:p>
            <a:r>
              <a:rPr lang="en-US" sz="1400" dirty="0">
                <a:solidFill>
                  <a:srgbClr val="376092"/>
                </a:solidFill>
              </a:rPr>
              <a:t>+ Traditional design: "decompose" problems into smaller steps, then prioritized in lists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+ Top-down, outside-in approach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+ "It doesn't work well now because complex systems, especially human-centered ones, </a:t>
            </a:r>
            <a:r>
              <a:rPr lang="en-US" sz="1400" b="1" dirty="0">
                <a:solidFill>
                  <a:srgbClr val="376092"/>
                </a:solidFill>
              </a:rPr>
              <a:t>won't sit </a:t>
            </a:r>
          </a:p>
          <a:p>
            <a:r>
              <a:rPr lang="en-US" sz="1400" b="1" dirty="0">
                <a:solidFill>
                  <a:srgbClr val="376092"/>
                </a:solidFill>
              </a:rPr>
              <a:t>          still while we redesign them</a:t>
            </a:r>
            <a:r>
              <a:rPr lang="en-US" sz="1400" dirty="0">
                <a:solidFill>
                  <a:srgbClr val="376092"/>
                </a:solidFill>
              </a:rPr>
              <a:t>. A sense-and-respond kind of design seems to work better: Desired    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     outcomes are described, but not the detailed means of getting to those outcomes."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+ Responsive to events in a context; respond quickly and appropriately when reality changes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+ Focus on principles of relationship, connection, communication, and interaction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+ Complexity: the desired outcomes are not static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     + "designing as steering more than designing as shaping"</a:t>
            </a:r>
          </a:p>
          <a:p>
            <a:endParaRPr lang="en-US" sz="1400" dirty="0">
              <a:solidFill>
                <a:srgbClr val="376092"/>
              </a:solidFill>
            </a:endParaRPr>
          </a:p>
          <a:p>
            <a:r>
              <a:rPr lang="en-US" sz="1400" dirty="0">
                <a:solidFill>
                  <a:srgbClr val="376092"/>
                </a:solidFill>
              </a:rPr>
              <a:t>+ Hippocrates: "The greater part of the soul lies outside the body ... treatment of the inner requires 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treatment of the outer."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+ Innovation is the ability to be responsive to context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+ </a:t>
            </a:r>
            <a:r>
              <a:rPr lang="en-US" sz="1400" i="1" dirty="0">
                <a:solidFill>
                  <a:srgbClr val="376092"/>
                </a:solidFill>
              </a:rPr>
              <a:t>The Tipping Point </a:t>
            </a:r>
            <a:r>
              <a:rPr lang="en-US" sz="1400" dirty="0">
                <a:solidFill>
                  <a:srgbClr val="376092"/>
                </a:solidFill>
              </a:rPr>
              <a:t>(Malcolm </a:t>
            </a:r>
            <a:r>
              <a:rPr lang="en-US" sz="1400" dirty="0" err="1">
                <a:solidFill>
                  <a:srgbClr val="376092"/>
                </a:solidFill>
              </a:rPr>
              <a:t>Gladwell</a:t>
            </a:r>
            <a:r>
              <a:rPr lang="en-US" sz="1400" dirty="0">
                <a:solidFill>
                  <a:srgbClr val="376092"/>
                </a:solidFill>
              </a:rPr>
              <a:t>): small changes transform the entire, larger system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     + "Networks and systems in nature generally start out small and develop during a process of 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          gradual growth. That's also how we should design man-made ones: </a:t>
            </a:r>
            <a:r>
              <a:rPr lang="en-US" sz="1400" b="1" dirty="0">
                <a:solidFill>
                  <a:srgbClr val="376092"/>
                </a:solidFill>
              </a:rPr>
              <a:t>Act lightly, sense the </a:t>
            </a:r>
          </a:p>
          <a:p>
            <a:r>
              <a:rPr lang="en-US" sz="1400" b="1" dirty="0">
                <a:solidFill>
                  <a:srgbClr val="376092"/>
                </a:solidFill>
              </a:rPr>
              <a:t>               feedback, act again</a:t>
            </a:r>
            <a:r>
              <a:rPr lang="en-US" sz="1400" dirty="0">
                <a:solidFill>
                  <a:srgbClr val="376092"/>
                </a:solidFill>
              </a:rPr>
              <a:t>."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     + Iteration: this is largely unconscious and intuitive in the 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          creative process (Flow)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     + Seamless, interconnected exchange between 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          head, heart and hand (William Morris)</a:t>
            </a:r>
            <a:endParaRPr lang="en-US" sz="1400" i="1" dirty="0">
              <a:solidFill>
                <a:srgbClr val="376092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24500" y="5058655"/>
            <a:ext cx="3156179" cy="1662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94995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main-graphic.png"/>
          <p:cNvPicPr>
            <a:picLocks noChangeAspect="1"/>
          </p:cNvPicPr>
          <p:nvPr/>
        </p:nvPicPr>
        <p:blipFill>
          <a:blip r:embed="rId2">
            <a:alphaModFix amt="11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7745" y="11758"/>
            <a:ext cx="6759773" cy="6858000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788380" y="6356350"/>
            <a:ext cx="2133600" cy="365125"/>
          </a:xfrm>
        </p:spPr>
        <p:txBody>
          <a:bodyPr/>
          <a:lstStyle/>
          <a:p>
            <a:fld id="{2066355A-084C-D24E-9AD2-7E4FC41EA627}" type="slidenum">
              <a:rPr lang="en-US" smtClean="0">
                <a:solidFill>
                  <a:srgbClr val="EF4623"/>
                </a:solidFill>
              </a:rPr>
              <a:t>9</a:t>
            </a:fld>
            <a:endParaRPr lang="en-US" dirty="0">
              <a:solidFill>
                <a:srgbClr val="EF4623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3624" y="452384"/>
            <a:ext cx="6593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week 8: flow: participatory design + pleasure</a:t>
            </a:r>
            <a:endParaRPr lang="en-US" dirty="0">
              <a:solidFill>
                <a:srgbClr val="376092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57200" y="855579"/>
            <a:ext cx="8820484" cy="0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63624" y="1042745"/>
            <a:ext cx="8379323" cy="56938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376092"/>
                </a:solidFill>
              </a:rPr>
              <a:t>+ John </a:t>
            </a:r>
            <a:r>
              <a:rPr lang="en-US" sz="1400" dirty="0" err="1">
                <a:solidFill>
                  <a:srgbClr val="376092"/>
                </a:solidFill>
              </a:rPr>
              <a:t>Thackara</a:t>
            </a:r>
            <a:r>
              <a:rPr lang="en-US" sz="1400" dirty="0">
                <a:solidFill>
                  <a:srgbClr val="376092"/>
                </a:solidFill>
              </a:rPr>
              <a:t>: </a:t>
            </a:r>
            <a:r>
              <a:rPr lang="en-US" sz="1400" i="1" dirty="0">
                <a:solidFill>
                  <a:srgbClr val="376092"/>
                </a:solidFill>
              </a:rPr>
              <a:t>Flow </a:t>
            </a:r>
          </a:p>
          <a:p>
            <a:endParaRPr lang="en-US" sz="1400" dirty="0">
              <a:solidFill>
                <a:srgbClr val="376092"/>
              </a:solidFill>
            </a:endParaRPr>
          </a:p>
          <a:p>
            <a:r>
              <a:rPr lang="en-US" sz="1400" dirty="0">
                <a:solidFill>
                  <a:srgbClr val="376092"/>
                </a:solidFill>
              </a:rPr>
              <a:t>+ The "Edge Effect"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+ Greater variety and density of organisms clustered along boundaries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+ The </a:t>
            </a:r>
            <a:r>
              <a:rPr lang="en-US" sz="1400" b="1" dirty="0">
                <a:solidFill>
                  <a:srgbClr val="376092"/>
                </a:solidFill>
              </a:rPr>
              <a:t>"edge of chaos"</a:t>
            </a:r>
            <a:r>
              <a:rPr lang="en-US" sz="1400" dirty="0">
                <a:solidFill>
                  <a:srgbClr val="376092"/>
                </a:solidFill>
              </a:rPr>
              <a:t>: crystal (perfect internal order = stasis) versus boiling water (little order to be 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     changed = active)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+ Edward O. Wilson: systems that evolve most rapidly "must fall between, and more precisely on 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     the edge of chaos - possessing order, but with the parts connected loosely enough to be easily 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     altered either singly or in small groups."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+ Isolation of discrete practices or domains: more difficult to address conceptually multi-dimensional 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     issues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     + "If our connections to the edge are inadequate, we find it hard to figure out what people really 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          need and end up pushing products that they don't."</a:t>
            </a:r>
          </a:p>
          <a:p>
            <a:endParaRPr lang="en-US" sz="1400" dirty="0">
              <a:solidFill>
                <a:srgbClr val="376092"/>
              </a:solidFill>
            </a:endParaRPr>
          </a:p>
          <a:p>
            <a:r>
              <a:rPr lang="en-US" sz="1400" dirty="0">
                <a:solidFill>
                  <a:srgbClr val="376092"/>
                </a:solidFill>
              </a:rPr>
              <a:t>+ We need </a:t>
            </a:r>
            <a:r>
              <a:rPr lang="en-US" sz="1400" b="1" dirty="0">
                <a:solidFill>
                  <a:srgbClr val="376092"/>
                </a:solidFill>
              </a:rPr>
              <a:t>peripheral vision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+ Think about gateways, thresholds, port cities - places of connection 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     and exchange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+ "We need to become hunter-gatherers of ideas and tools: 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     How have other societies lived in the past? How do societies 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     live in oilier parts of the world today? Has this question been 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     answered somewhere else already?"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+ Instead of always starting from scratch, look abroad to see what 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     has already been resolved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     + Innovate by learning from the world: recombine relationships </a:t>
            </a:r>
          </a:p>
          <a:p>
            <a:r>
              <a:rPr lang="en-US" sz="1400" dirty="0">
                <a:solidFill>
                  <a:srgbClr val="376092"/>
                </a:solidFill>
              </a:rPr>
              <a:t>               (people, ideas, organizations)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29917" y="3735577"/>
            <a:ext cx="2392062" cy="2728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67703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Version xmlns="http://schemas.microsoft.com/sharepoint/v3/fields" xsi:nil="true"/>
    <_Status xmlns="http://schemas.microsoft.com/sharepoint/v3/fields">Not Started</_Status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DE64AEEDD9B7A4D93545ACBE97D4615" ma:contentTypeVersion="2" ma:contentTypeDescription="Create a new document." ma:contentTypeScope="" ma:versionID="f49002b78e3a4a71b814eef46a983816">
  <xsd:schema xmlns:xsd="http://www.w3.org/2001/XMLSchema" xmlns:xs="http://www.w3.org/2001/XMLSchema" xmlns:p="http://schemas.microsoft.com/office/2006/metadata/properties" xmlns:ns2="http://schemas.microsoft.com/sharepoint/v3/fields" targetNamespace="http://schemas.microsoft.com/office/2006/metadata/properties" ma:root="true" ma:fieldsID="38f6db2dd0d9a0cf6a8dc37be32b365b" ns2:_=""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_Status" minOccurs="0"/>
                <xsd:element ref="ns2:_Vers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Status" ma:index="8" nillable="true" ma:displayName="Status" ma:default="Not Started" ma:internalName="_Status">
      <xsd:simpleType>
        <xsd:union memberTypes="dms:Text">
          <xsd:simpleType>
            <xsd:restriction base="dms:Choice">
              <xsd:enumeration value="Not Started"/>
              <xsd:enumeration value="Draft"/>
              <xsd:enumeration value="Reviewed"/>
              <xsd:enumeration value="Scheduled"/>
              <xsd:enumeration value="Published"/>
              <xsd:enumeration value="Final"/>
              <xsd:enumeration value="Expired"/>
            </xsd:restriction>
          </xsd:simpleType>
        </xsd:union>
      </xsd:simpleType>
    </xsd:element>
    <xsd:element name="_Version" ma:index="9" nillable="true" ma:displayName="Version" ma:internalName="_Version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 ma:displayName="Status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B6F2769-7194-4217-93D3-3AF3A4742282}">
  <ds:schemaRefs>
    <ds:schemaRef ds:uri="http://schemas.microsoft.com/office/2006/metadata/properties"/>
    <ds:schemaRef ds:uri="http://schemas.microsoft.com/office/infopath/2007/PartnerControls"/>
    <ds:schemaRef ds:uri="http://schemas.microsoft.com/sharepoint/v3/fields"/>
  </ds:schemaRefs>
</ds:datastoreItem>
</file>

<file path=customXml/itemProps2.xml><?xml version="1.0" encoding="utf-8"?>
<ds:datastoreItem xmlns:ds="http://schemas.openxmlformats.org/officeDocument/2006/customXml" ds:itemID="{E4214858-785C-42F7-BE66-6D0E79395FC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/field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7D2A1B0-FF3E-4009-940D-AED0EB70AA2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FNEMasterTemplateForThemePreview.pptx</Template>
  <TotalTime>13390</TotalTime>
  <Words>3096</Words>
  <Application>Microsoft Macintosh PowerPoint</Application>
  <PresentationFormat>On-screen Show (4:3)</PresentationFormat>
  <Paragraphs>314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FileNewTemplate</dc:title>
  <dc:creator>Diana</dc:creator>
  <cp:lastModifiedBy>Christopher Moore</cp:lastModifiedBy>
  <cp:revision>302</cp:revision>
  <dcterms:created xsi:type="dcterms:W3CDTF">2010-04-12T23:12:02Z</dcterms:created>
  <dcterms:modified xsi:type="dcterms:W3CDTF">2026-02-24T17:31:30Z</dcterms:modified>
  <cp:contentStatus>Draft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0x0101000DE64AEEDD9B7A4D93545ACBE97D4615</vt:lpwstr>
  </property>
</Properties>
</file>