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4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40" r:id="rId20"/>
    <p:sldId id="342" r:id="rId21"/>
    <p:sldId id="343" r:id="rId22"/>
    <p:sldId id="344" r:id="rId23"/>
    <p:sldId id="345" r:id="rId24"/>
    <p:sldId id="34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0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08" y="176"/>
      </p:cViewPr>
      <p:guideLst>
        <p:guide orient="horz" pos="29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2025-12-24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2025-12-24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2025-12-24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2025-12-24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2025-12-24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2025-12-24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2025-12-24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2025-12-24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2025-12-24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2025-12-24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2025-12-24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2025-12-24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ecurespaces.net/archisuits-2005-2006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ca-action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burnham.com/urbanpl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azu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thewhyfactory.com/" TargetMode="External"/><Relationship Id="rId7" Type="http://schemas.openxmlformats.org/officeDocument/2006/relationships/hyperlink" Target="https://www.youtube.com/watch?v=TjCYL0MOP3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SQkwKND3Z-o" TargetMode="External"/><Relationship Id="rId5" Type="http://schemas.openxmlformats.org/officeDocument/2006/relationships/hyperlink" Target="http://www.youtube.com/watch?v=x1r5GutrXX4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.is/articles/design-a-new-engine-for-socie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serves.concordia.ca/are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38126896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ed.com/2008/11/06/the_powerful_l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brown-circles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scottevest.com/mens-travel-jackets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9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Elephant Design, </a:t>
            </a:r>
            <a:r>
              <a:rPr lang="en-US" sz="1400" i="1" dirty="0">
                <a:solidFill>
                  <a:srgbClr val="376092"/>
                </a:solidFill>
              </a:rPr>
              <a:t>Insipid Collection </a:t>
            </a:r>
            <a:r>
              <a:rPr lang="en-US" sz="1400" dirty="0">
                <a:solidFill>
                  <a:srgbClr val="376092"/>
                </a:solidFill>
              </a:rPr>
              <a:t>(2000)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"Elephant design aims to help individuals get what they really want, by promoting the development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production of users' innovative proposals, from ideal wishes into actual products. ...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concept of 'When demand meets supply' seeks to integrate users' innovation into the product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development process... This concept enables designers and firms to gain access into individual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users needs in advance, and thus avoid costly product failures."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5699"/>
            <a:ext cx="8158020" cy="28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0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Gaver</a:t>
            </a:r>
            <a:r>
              <a:rPr lang="en-US" sz="1400" dirty="0">
                <a:solidFill>
                  <a:srgbClr val="376092"/>
                </a:solidFill>
              </a:rPr>
              <a:t>: “Designing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Round Two: </a:t>
            </a:r>
            <a:r>
              <a:rPr lang="en-US" sz="1400" b="1" dirty="0">
                <a:solidFill>
                  <a:srgbClr val="376092"/>
                </a:solidFill>
              </a:rPr>
              <a:t>How</a:t>
            </a:r>
            <a:r>
              <a:rPr lang="en-US" sz="1400" dirty="0">
                <a:solidFill>
                  <a:srgbClr val="376092"/>
                </a:solidFill>
              </a:rPr>
              <a:t> Do We Design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Balance the rational, systematized approach with a more personal play-based strategy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"It is difficult to conceive of a task analysis for goofing around, or to think of exploration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problem to be solved, or to determine usability requirements for systems meant to spark new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perceptions. Instead, designers need to use their personal experiences as sounding boards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systems they create."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Consult with the intended user group/profile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exercises to provoke and get at the heart of what they value--</a:t>
            </a:r>
            <a:r>
              <a:rPr lang="en-US" sz="1400" b="1" dirty="0">
                <a:solidFill>
                  <a:srgbClr val="376092"/>
                </a:solidFill>
              </a:rPr>
              <a:t>"probe materials"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Ambiguity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"Contrary to traditional thinking about interaction, ambiguity is an invaluable tool because it allows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people to find their own meaning in uncertain situations. Used in design processes, concepts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products, ambiguity gives space for people to intermesh their own stories with those hinted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at by [the design]."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well-conceived design is completed by the users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 designs are not hypotheses to be tested simply as true or false, successful or unsuccessful.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They may be approached at multiple levels, ranging from the aesthetic to the conceptual and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personal to the cultural. They may be experienced by the same person at different times,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different people and groups of people, and in different settings and circumstances."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</a:t>
            </a:r>
            <a:r>
              <a:rPr lang="en-US" sz="1400" b="1" dirty="0">
                <a:solidFill>
                  <a:srgbClr val="376092"/>
                </a:solidFill>
              </a:rPr>
              <a:t> "... pleasure comes before understanding, and engagement before clarity."</a:t>
            </a:r>
          </a:p>
        </p:txBody>
      </p:sp>
    </p:spTree>
    <p:extLst>
      <p:ext uri="{BB962C8B-B14F-4D97-AF65-F5344CB8AC3E}">
        <p14:creationId xmlns:p14="http://schemas.microsoft.com/office/powerpoint/2010/main" val="287891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Actions: What You Can Do With the City</a:t>
            </a:r>
            <a:r>
              <a:rPr lang="en-US" sz="1400" dirty="0">
                <a:solidFill>
                  <a:srgbClr val="376092"/>
                </a:solidFill>
              </a:rPr>
              <a:t> (CCA, 2009)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Topotek</a:t>
            </a:r>
            <a:r>
              <a:rPr lang="en-US" sz="1400" dirty="0">
                <a:solidFill>
                  <a:srgbClr val="376092"/>
                </a:solidFill>
              </a:rPr>
              <a:t> 1, </a:t>
            </a:r>
            <a:r>
              <a:rPr lang="en-US" sz="1400" i="1" dirty="0">
                <a:solidFill>
                  <a:srgbClr val="376092"/>
                </a:solidFill>
              </a:rPr>
              <a:t>Temporary Playground             </a:t>
            </a:r>
            <a:r>
              <a:rPr lang="en-US" sz="1400" dirty="0">
                <a:solidFill>
                  <a:srgbClr val="376092"/>
                </a:solidFill>
              </a:rPr>
              <a:t>+ Sarah Ross, </a:t>
            </a:r>
            <a:r>
              <a:rPr lang="en-US" sz="1400" i="1" dirty="0" err="1">
                <a:solidFill>
                  <a:srgbClr val="376092"/>
                </a:solidFill>
              </a:rPr>
              <a:t>Archisuit</a:t>
            </a:r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+ Hermann </a:t>
            </a:r>
            <a:r>
              <a:rPr lang="en-US" sz="1400" dirty="0" err="1">
                <a:solidFill>
                  <a:srgbClr val="376092"/>
                </a:solidFill>
              </a:rPr>
              <a:t>Knoflacher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 err="1">
                <a:solidFill>
                  <a:srgbClr val="376092"/>
                </a:solidFill>
              </a:rPr>
              <a:t>Gehzeug</a:t>
            </a:r>
            <a:endParaRPr lang="en-US" sz="1400" i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We have lost our sense of public and private spaces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is socially, legally, or ethically permissible? Are there ways to reclaim our shared domains?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1867"/>
            <a:ext cx="7039588" cy="4018550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DBA6D7BA-1A91-5A38-41C6-C16CF4FC0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16" y="548273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9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Urban Play </a:t>
            </a:r>
            <a:r>
              <a:rPr lang="en-US" sz="1400" dirty="0">
                <a:solidFill>
                  <a:srgbClr val="376092"/>
                </a:solidFill>
              </a:rPr>
              <a:t>(Amsterdam, 2008)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"Urban Play poses the question that we hear so much about the “creative city”, but when to we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actually get to see it in action? ... the exhibition explored how this latest wave of interaction with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urban landscape is challenging the rules of engagement between citizens and sanctioned urban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creative expression–moreover, how it is changing the language of creativity in the city."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5" name="Picture 4" descr="obsessions-overhe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458467"/>
            <a:ext cx="5956299" cy="40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Martin Ruiz de </a:t>
            </a:r>
            <a:r>
              <a:rPr lang="en-US" sz="1400" dirty="0" err="1">
                <a:solidFill>
                  <a:srgbClr val="376092"/>
                </a:solidFill>
              </a:rPr>
              <a:t>Azua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Basic House </a:t>
            </a:r>
            <a:r>
              <a:rPr lang="en-US" sz="1400" dirty="0">
                <a:solidFill>
                  <a:srgbClr val="376092"/>
                </a:solidFill>
              </a:rPr>
              <a:t>(2000)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"Our habitat has turned into a place of consumption in which an unlimited number of products satisfy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series of needs created by complex relations difficult to control. Cultures that keep a more direct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relation with their environment demonstrate to us that the habitat can be understood in a more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essential and reasonable way." 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24" y="1479555"/>
            <a:ext cx="8525727" cy="41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MVRDV Architects / The Why Factory, </a:t>
            </a:r>
            <a:r>
              <a:rPr lang="en-US" sz="1400" i="1" dirty="0">
                <a:solidFill>
                  <a:srgbClr val="376092"/>
                </a:solidFill>
              </a:rPr>
              <a:t>City Pig </a:t>
            </a:r>
            <a:r>
              <a:rPr lang="en-US" sz="1400" dirty="0">
                <a:solidFill>
                  <a:srgbClr val="376092"/>
                </a:solidFill>
              </a:rPr>
              <a:t>(2001/2009)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"In 2000, pork was the most consumed form of meat at 80 billion kg per year. Recent animal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diseases such as Swine Fever and Foot and Mouth disease are raising serious questions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pork production and consumption. It is evident that the current pork industry cannot proceed in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same way without causing many casualties... Let us assume that we remain pork-eaters. Do we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then have enough space for biological pig farming?"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Food Print Manhattan </a:t>
            </a:r>
            <a:r>
              <a:rPr lang="en-US" sz="1400" dirty="0">
                <a:solidFill>
                  <a:srgbClr val="376092"/>
                </a:solidFill>
              </a:rPr>
              <a:t>(2009)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Studio Profile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970" y="983485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3" y="5925897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4" y="6356350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" y="1430489"/>
            <a:ext cx="8456229" cy="31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2 due March 31;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--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this assignment addresses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prevents it from being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Why doesn't it provide a more positive contribution to the everyday experience?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 (Part 2 due March 31;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 (</a:t>
            </a:r>
            <a:r>
              <a:rPr lang="en-US" sz="1400" b="1" dirty="0">
                <a:solidFill>
                  <a:srgbClr val="376092"/>
                </a:solidFill>
              </a:rPr>
              <a:t>Similar criteria to Part 1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335065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Proposal</a:t>
            </a:r>
            <a:r>
              <a:rPr lang="en-US" sz="1400" dirty="0">
                <a:solidFill>
                  <a:srgbClr val="376092"/>
                </a:solidFill>
              </a:rPr>
              <a:t> (400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Propose a solution to rectify the problems identified in the analysis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Provide sketches, diagrams, and a 400-word written description of the changes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will lead up to Part 3 of the assignment, which will entail a 3-poster set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may wish to divide up the sections among your team members to make the most optimal use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your time/energies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Oral Presentation </a:t>
            </a:r>
            <a:r>
              <a:rPr lang="en-US" sz="1400" dirty="0">
                <a:solidFill>
                  <a:srgbClr val="376092"/>
                </a:solidFill>
              </a:rPr>
              <a:t>(Week 11/12)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Each team will present their research and proposals in 10-15-minute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+ 5-minute (MAX!) video presentation, followed by Q&amp;A session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recommended that you use a video sharing site (YouTube, Vimeo, etc.) and provide a link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All files MUST be uploaded to Moodle prior to the class session to expedite the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Order will be determined randomly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attend all sessions</a:t>
            </a:r>
          </a:p>
        </p:txBody>
      </p:sp>
    </p:spTree>
    <p:extLst>
      <p:ext uri="{BB962C8B-B14F-4D97-AF65-F5344CB8AC3E}">
        <p14:creationId xmlns:p14="http://schemas.microsoft.com/office/powerpoint/2010/main" val="22258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 Productive Play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Play Session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Rapid prototyping and play-based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 length: 2000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+ 15 minutes per team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+ 5-minute video presentations, followed by 10-minute discussion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Week 11/12 (randomly selected)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 prepared to share your presentation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one copy to the Moodle folder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46542"/>
            <a:ext cx="5427133" cy="34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Severs, Jason. “Design: A New Engine for Society.” Design Mind on GOOD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Lawrie</a:t>
            </a:r>
            <a:r>
              <a:rPr lang="en-US" sz="1400" dirty="0">
                <a:solidFill>
                  <a:srgbClr val="376092"/>
                </a:solidFill>
              </a:rPr>
              <a:t>, Samantha. “Graphic Design: Can it be Something More?” (Library reserve)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the Prompt 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post a response to the prompt outlined in the week 9 Moodle forum.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 sure to include a photo of the rapid prototype!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Continue development and research on Part 2 of the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assignment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189438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Gaver</a:t>
            </a:r>
            <a:r>
              <a:rPr lang="en-US" sz="1400" dirty="0">
                <a:solidFill>
                  <a:srgbClr val="376092"/>
                </a:solidFill>
              </a:rPr>
              <a:t>: “Designing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What are "Homo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"Man the player" / "playing man" (Johan Huizinga, 1938)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Play is primary to, and necessary for, the propagation of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"Play theory" is the space in which play occurs: strong relationship to "flow"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Huizinga: "Play is older than culture, for culture, however inadequately defined, always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presupposes human society, and animals have not waited for man to teach them their playing."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Can be observed in all aspects of animal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Characteristics of Play: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Play is free, is in fact freedom.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Play is not "ordinary" or "real"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Play is distinct from “ordinary” life both as to locality and duration.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Play creates order, is order. Play demands order absolute and supreme.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Play is connected with no material interest, and no profit can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be gained from it.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Creativity and Play are Fundamentally Connected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“Wherever there is a catch-word ending in -ism we are hot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tracks of a play-community.”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Solar Pink Pong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Assocreation</a:t>
            </a:r>
            <a:r>
              <a:rPr lang="en-US" sz="1400" dirty="0">
                <a:solidFill>
                  <a:srgbClr val="376092"/>
                </a:solidFill>
              </a:rPr>
              <a:t> and Daylight Media Lab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(Roland Graf)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568957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666" y="4273693"/>
            <a:ext cx="2732617" cy="24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Tim Brown: "Serious Play: The Link Between Creativity and Play" (~30:00)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Worksheet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"All work and no play makes Jack a dull boy."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6" y="1010996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24" y="2040994"/>
            <a:ext cx="5055043" cy="426244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86" y="145139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0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Gaver</a:t>
            </a:r>
            <a:r>
              <a:rPr lang="en-US" sz="1400" dirty="0">
                <a:solidFill>
                  <a:srgbClr val="376092"/>
                </a:solidFill>
              </a:rPr>
              <a:t>: “Designing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Computers and Play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ubiquity of computers in everyday life means that they are no longer strictly for rational, task-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oriented uses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are now free to dream up new uses, new interfaces, new experiences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"From this perspective, we are </a:t>
            </a:r>
            <a:r>
              <a:rPr lang="en-US" sz="1400" dirty="0" err="1">
                <a:solidFill>
                  <a:srgbClr val="376092"/>
                </a:solidFill>
              </a:rPr>
              <a:t>characterised</a:t>
            </a:r>
            <a:r>
              <a:rPr lang="en-US" sz="1400" dirty="0">
                <a:solidFill>
                  <a:srgbClr val="376092"/>
                </a:solidFill>
              </a:rPr>
              <a:t> not just by our thinking or achievements, but by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playfulness: </a:t>
            </a:r>
            <a:r>
              <a:rPr lang="en-US" sz="1400" b="1" dirty="0">
                <a:solidFill>
                  <a:srgbClr val="376092"/>
                </a:solidFill>
              </a:rPr>
              <a:t>our curiosity, our love of diversion, our explorations, inventions and wonder.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     </a:t>
            </a:r>
            <a:r>
              <a:rPr lang="en-US" sz="1400" dirty="0">
                <a:solidFill>
                  <a:srgbClr val="376092"/>
                </a:solidFill>
              </a:rPr>
              <a:t>An aimless walk in the city </a:t>
            </a:r>
            <a:r>
              <a:rPr lang="en-US" sz="1400" dirty="0" err="1">
                <a:solidFill>
                  <a:srgbClr val="376092"/>
                </a:solidFill>
              </a:rPr>
              <a:t>centre</a:t>
            </a:r>
            <a:r>
              <a:rPr lang="en-US" sz="1400" dirty="0">
                <a:solidFill>
                  <a:srgbClr val="376092"/>
                </a:solidFill>
              </a:rPr>
              <a:t>, a moment of awe, a short-lived obsession, a joke--all are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defining and valuable facets of our humanity, as worthy of respect as, planning, logic or study."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Play is a Serious Business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merely useless entertainment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b="1" dirty="0">
                <a:solidFill>
                  <a:srgbClr val="376092"/>
                </a:solidFill>
              </a:rPr>
              <a:t>+ "Competitive" play </a:t>
            </a:r>
            <a:r>
              <a:rPr lang="en-US" sz="1400" dirty="0">
                <a:solidFill>
                  <a:srgbClr val="376092"/>
                </a:solidFill>
              </a:rPr>
              <a:t>(governed by rules, hierarchies and rituals) is not the same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</a:t>
            </a:r>
            <a:r>
              <a:rPr lang="en-US" sz="1400" b="1" dirty="0">
                <a:solidFill>
                  <a:srgbClr val="376092"/>
                </a:solidFill>
              </a:rPr>
              <a:t> "self-determined" play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19139"/>
            <a:ext cx="5393267" cy="23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Gaver</a:t>
            </a:r>
            <a:r>
              <a:rPr lang="en-US" sz="1400" dirty="0">
                <a:solidFill>
                  <a:srgbClr val="376092"/>
                </a:solidFill>
              </a:rPr>
              <a:t>: “Designing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Allan </a:t>
            </a:r>
            <a:r>
              <a:rPr lang="en-US" sz="1400" dirty="0" err="1">
                <a:solidFill>
                  <a:srgbClr val="376092"/>
                </a:solidFill>
              </a:rPr>
              <a:t>Kaprow</a:t>
            </a:r>
            <a:r>
              <a:rPr lang="en-US" sz="1400" dirty="0">
                <a:solidFill>
                  <a:srgbClr val="376092"/>
                </a:solidFill>
              </a:rPr>
              <a:t>: "[A] critical difference between gaming and playing cannot be ignored. Both involve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free fantasy and apparent spontaneity, both may have clear structures, both may (but needn't)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require special skills that enhance the playing. Play, however, offers satisfaction, not in some stated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practical outcome, some immediate accomplishment, but rather in continuous participation as its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own end. Taking sides, victory, and defeat, all irrelevant in play, are the chief requisites of game.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play one is carefree; in a game one is anxious about winning."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Gaming Versus Playing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Play as an alternative to work is not the same as pre-programmed entertainment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Gaming has rules, right and wrong responses, problems to solve and clear objectives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"fun market" cultivates an artificial sense of play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Does not pose the potential for new models, new alternatives and "what ifs?"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Play is open-ended--no fixed path or outcome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Rules or provisionary goals may emerge, but are not scripted from the outset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motivation is purely internal (or, perhaps prompted, but we accept the terms)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Dr. Seuss: "These things are fun and fun is good."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2" y="4771970"/>
            <a:ext cx="2614313" cy="1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Gaver</a:t>
            </a:r>
            <a:r>
              <a:rPr lang="en-US" sz="1400" dirty="0">
                <a:solidFill>
                  <a:srgbClr val="376092"/>
                </a:solidFill>
              </a:rPr>
              <a:t>: “Designing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How Do We Design for Homo </a:t>
            </a:r>
            <a:r>
              <a:rPr lang="en-US" sz="1400" dirty="0" err="1">
                <a:solidFill>
                  <a:srgbClr val="376092"/>
                </a:solidFill>
              </a:rPr>
              <a:t>Ludens</a:t>
            </a:r>
            <a:r>
              <a:rPr lang="en-US" sz="1400" dirty="0">
                <a:solidFill>
                  <a:srgbClr val="376092"/>
                </a:solidFill>
              </a:rPr>
              <a:t>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must be a sense of wonder, bewilderment, or stimulating provocation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b="1" dirty="0">
                <a:solidFill>
                  <a:srgbClr val="376092"/>
                </a:solidFill>
              </a:rPr>
              <a:t>"Designing for uncommon activities and strange orientations"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Challenges assumptions and breaks down </a:t>
            </a:r>
            <a:r>
              <a:rPr lang="en-US" sz="1400" b="1" dirty="0">
                <a:solidFill>
                  <a:srgbClr val="376092"/>
                </a:solidFill>
              </a:rPr>
              <a:t>the fear of "not getting it"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user must identify personal motivation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must be conscious about audience and perceptions about becoming merely </a:t>
            </a:r>
            <a:r>
              <a:rPr lang="en-US" sz="1400" dirty="0" err="1">
                <a:solidFill>
                  <a:srgbClr val="376092"/>
                </a:solidFill>
              </a:rPr>
              <a:t>transgressive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+ The design must apply "traditional" approaches that mandate and support the activities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interpretations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This establishes </a:t>
            </a:r>
            <a:r>
              <a:rPr lang="en-US" sz="1400" b="1" dirty="0">
                <a:solidFill>
                  <a:srgbClr val="376092"/>
                </a:solidFill>
              </a:rPr>
              <a:t>trust, safety, reliability </a:t>
            </a:r>
            <a:r>
              <a:rPr lang="en-US" sz="1400" dirty="0">
                <a:solidFill>
                  <a:srgbClr val="376092"/>
                </a:solidFill>
              </a:rPr>
              <a:t>and allows users to take your design seriously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Increased Focus on Designing New Interactions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designing new "things" to solve problems, but cultivating experiences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Allow for exploration and </a:t>
            </a:r>
            <a:r>
              <a:rPr lang="en-US" sz="1400" b="1" dirty="0">
                <a:solidFill>
                  <a:srgbClr val="376092"/>
                </a:solidFill>
              </a:rPr>
              <a:t>interpretive ambiguity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Concrete goals are relinquished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Preferred or established modes of thought/action disappear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Offer resources for users to perform as they see fit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Highlight richly-suggestive areas for exploration, rather than being entirely open-ended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b="1" dirty="0">
                <a:solidFill>
                  <a:srgbClr val="376092"/>
                </a:solidFill>
              </a:rPr>
              <a:t>Design as "framer"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experience must be pleasurable beyond basic entertainment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Gilda </a:t>
            </a:r>
            <a:r>
              <a:rPr lang="en-US" sz="1400" b="1" dirty="0" err="1">
                <a:solidFill>
                  <a:srgbClr val="376092"/>
                </a:solidFill>
              </a:rPr>
              <a:t>Radner</a:t>
            </a:r>
            <a:r>
              <a:rPr lang="en-US" sz="1400" b="1" dirty="0">
                <a:solidFill>
                  <a:srgbClr val="376092"/>
                </a:solidFill>
              </a:rPr>
              <a:t>: "Some stories don't have a clear beginning, middle, and end. Life is about not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knowing, having to change, taking the moment and making the best of it, without knowing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what's going to happen next. Delicious ambiguity..."</a:t>
            </a:r>
          </a:p>
        </p:txBody>
      </p:sp>
    </p:spTree>
    <p:extLst>
      <p:ext uri="{BB962C8B-B14F-4D97-AF65-F5344CB8AC3E}">
        <p14:creationId xmlns:p14="http://schemas.microsoft.com/office/powerpoint/2010/main" val="16382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Scottevest</a:t>
            </a:r>
            <a:r>
              <a:rPr lang="en-US" sz="1400" dirty="0">
                <a:solidFill>
                  <a:srgbClr val="376092"/>
                </a:solidFill>
              </a:rPr>
              <a:t>/</a:t>
            </a:r>
            <a:r>
              <a:rPr lang="en-US" sz="1400" dirty="0" err="1">
                <a:solidFill>
                  <a:srgbClr val="376092"/>
                </a:solidFill>
              </a:rPr>
              <a:t>SeV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Carry-On Coat </a:t>
            </a:r>
            <a:r>
              <a:rPr lang="en-US" sz="1400" dirty="0">
                <a:solidFill>
                  <a:srgbClr val="376092"/>
                </a:solidFill>
              </a:rPr>
              <a:t>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 2024, airlines around the world took in a collective haul of $148.4 billion in ancillary fees and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charges, all of it non-taxable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11125"/>
            <a:ext cx="8584323" cy="4642541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6" y="104274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9: homo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ludens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play-based methodologies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Fortunecookies.dk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Felt 12 x 12 </a:t>
            </a:r>
            <a:r>
              <a:rPr lang="en-US" sz="1400" dirty="0">
                <a:solidFill>
                  <a:srgbClr val="376092"/>
                </a:solidFill>
              </a:rPr>
              <a:t>(2001)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"Our aim with the workshop in </a:t>
            </a:r>
            <a:r>
              <a:rPr lang="en-US" sz="1400" dirty="0" err="1">
                <a:solidFill>
                  <a:srgbClr val="376092"/>
                </a:solidFill>
              </a:rPr>
              <a:t>Øksnehallen</a:t>
            </a:r>
            <a:r>
              <a:rPr lang="en-US" sz="1400" dirty="0">
                <a:solidFill>
                  <a:srgbClr val="376092"/>
                </a:solidFill>
              </a:rPr>
              <a:t> was to leave clothing design to the consumer's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imagination. The aim of the workshop was to give the consumer </a:t>
            </a:r>
            <a:r>
              <a:rPr lang="en-US" sz="1400" b="1" dirty="0">
                <a:solidFill>
                  <a:srgbClr val="376092"/>
                </a:solidFill>
              </a:rPr>
              <a:t>the freedom to be creative </a:t>
            </a:r>
            <a:r>
              <a:rPr lang="en-US" sz="1400" dirty="0">
                <a:solidFill>
                  <a:srgbClr val="376092"/>
                </a:solidFill>
              </a:rPr>
              <a:t>with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product..."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4" y="1533173"/>
            <a:ext cx="8439837" cy="41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15108</TotalTime>
  <Words>3078</Words>
  <Application>Microsoft Macintosh PowerPoint</Application>
  <PresentationFormat>On-screen Show (4:3)</PresentationFormat>
  <Paragraphs>458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313</cp:revision>
  <dcterms:created xsi:type="dcterms:W3CDTF">2010-04-12T23:12:02Z</dcterms:created>
  <dcterms:modified xsi:type="dcterms:W3CDTF">2025-12-25T00:11:11Z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